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6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8000"/>
    <a:srgbClr val="00FFFF"/>
    <a:srgbClr val="009900"/>
    <a:srgbClr val="FF0066"/>
    <a:srgbClr val="3333FF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6"/>
    <p:restoredTop sz="94660"/>
  </p:normalViewPr>
  <p:slideViewPr>
    <p:cSldViewPr showGuides="1">
      <p:cViewPr varScale="1">
        <p:scale>
          <a:sx n="51" d="100"/>
          <a:sy n="51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GIF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audio" Target="../media/audio3.wav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audio" Target="../media/audio3.wav"/><Relationship Id="rId8" Type="http://schemas.openxmlformats.org/officeDocument/2006/relationships/image" Target="../media/image24.jpeg"/><Relationship Id="rId7" Type="http://schemas.openxmlformats.org/officeDocument/2006/relationships/image" Target="../media/image23.jpeg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2" Type="http://schemas.openxmlformats.org/officeDocument/2006/relationships/slideLayout" Target="../slideLayouts/slideLayout7.xml"/><Relationship Id="rId11" Type="http://schemas.openxmlformats.org/officeDocument/2006/relationships/audio" Target="../media/audio2.wav"/><Relationship Id="rId10" Type="http://schemas.openxmlformats.org/officeDocument/2006/relationships/audio" Target="../media/audio1.wav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1.jpeg"/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26.jpeg"/><Relationship Id="rId1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3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2" name="矩形 17411"/>
          <p:cNvSpPr/>
          <p:nvPr/>
        </p:nvSpPr>
        <p:spPr>
          <a:xfrm>
            <a:off x="2195513" y="2060575"/>
            <a:ext cx="4357687" cy="2244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总复习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pic>
        <p:nvPicPr>
          <p:cNvPr id="17413" name="图片 17412" descr="20051215493014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763" y="0"/>
            <a:ext cx="2916237" cy="2492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7" name="文本框 10246"/>
          <p:cNvSpPr txBox="1"/>
          <p:nvPr/>
        </p:nvSpPr>
        <p:spPr>
          <a:xfrm>
            <a:off x="250825" y="3087688"/>
            <a:ext cx="61928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(1)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爸爸今年多少岁？</a:t>
            </a:r>
            <a:endParaRPr lang="zh-CN" altLang="en-US" sz="40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8" name="文本框 10247"/>
          <p:cNvSpPr txBox="1"/>
          <p:nvPr/>
        </p:nvSpPr>
        <p:spPr>
          <a:xfrm>
            <a:off x="250825" y="4240213"/>
            <a:ext cx="61928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(2)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爷爷比爸爸大多少岁？</a:t>
            </a:r>
            <a:endParaRPr lang="zh-CN" altLang="en-US" sz="40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9" name="文本框 10248"/>
          <p:cNvSpPr txBox="1"/>
          <p:nvPr/>
        </p:nvSpPr>
        <p:spPr>
          <a:xfrm>
            <a:off x="250825" y="5445125"/>
            <a:ext cx="77771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）爷爷的年龄是小明的几倍？</a:t>
            </a:r>
            <a:endParaRPr lang="zh-CN" altLang="en-US" sz="40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0250" name="图片 10249" descr="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196975"/>
            <a:ext cx="2378075" cy="2036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1" name="图片 10250" descr="5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113" y="0"/>
            <a:ext cx="2090737" cy="2230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2" name="图片 10251" descr="5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0450" y="1773238"/>
            <a:ext cx="1479550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3" name="云形标注 10252"/>
          <p:cNvSpPr/>
          <p:nvPr/>
        </p:nvSpPr>
        <p:spPr>
          <a:xfrm>
            <a:off x="6156325" y="333375"/>
            <a:ext cx="2987675" cy="1008063"/>
          </a:xfrm>
          <a:prstGeom prst="cloudCallout">
            <a:avLst>
              <a:gd name="adj1" fmla="val 20986"/>
              <a:gd name="adj2" fmla="val 96301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sz="3600" dirty="0">
              <a:latin typeface="Arial" panose="020B0604020202020204" pitchFamily="34" charset="0"/>
            </a:endParaRPr>
          </a:p>
        </p:txBody>
      </p:sp>
      <p:sp>
        <p:nvSpPr>
          <p:cNvPr id="10254" name="文本框 10253"/>
          <p:cNvSpPr txBox="1"/>
          <p:nvPr/>
        </p:nvSpPr>
        <p:spPr>
          <a:xfrm>
            <a:off x="6516688" y="260350"/>
            <a:ext cx="24479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我的年龄是小明的</a:t>
            </a:r>
            <a:r>
              <a:rPr lang="en-US" altLang="zh-CN" sz="3200" b="1">
                <a:latin typeface="Arial" panose="020B0604020202020204" pitchFamily="34" charset="0"/>
              </a:rPr>
              <a:t>5</a:t>
            </a:r>
            <a:r>
              <a:rPr lang="zh-CN" altLang="en-US" sz="3200" b="1" dirty="0">
                <a:latin typeface="Arial" panose="020B0604020202020204" pitchFamily="34" charset="0"/>
              </a:rPr>
              <a:t>倍。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10255" name="云形标注 10254"/>
          <p:cNvSpPr/>
          <p:nvPr/>
        </p:nvSpPr>
        <p:spPr>
          <a:xfrm>
            <a:off x="5003800" y="1773238"/>
            <a:ext cx="1584325" cy="1008062"/>
          </a:xfrm>
          <a:prstGeom prst="cloudCallout">
            <a:avLst>
              <a:gd name="adj1" fmla="val -71944"/>
              <a:gd name="adj2" fmla="val -146537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dirty="0">
              <a:latin typeface="Arial" panose="020B0604020202020204" pitchFamily="34" charset="0"/>
            </a:endParaRPr>
          </a:p>
        </p:txBody>
      </p:sp>
      <p:sp>
        <p:nvSpPr>
          <p:cNvPr id="10256" name="文本框 10255"/>
          <p:cNvSpPr txBox="1"/>
          <p:nvPr/>
        </p:nvSpPr>
        <p:spPr>
          <a:xfrm>
            <a:off x="5219700" y="1714500"/>
            <a:ext cx="1439863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我今年</a:t>
            </a:r>
            <a:r>
              <a:rPr lang="en-US" altLang="zh-CN" sz="3200" b="1">
                <a:latin typeface="Arial" panose="020B0604020202020204" pitchFamily="34" charset="0"/>
              </a:rPr>
              <a:t>7</a:t>
            </a:r>
            <a:r>
              <a:rPr lang="zh-CN" altLang="en-US" sz="3200" b="1" dirty="0">
                <a:latin typeface="Arial" panose="020B0604020202020204" pitchFamily="34" charset="0"/>
              </a:rPr>
              <a:t>岁。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10257" name="椭圆形标注 10256"/>
          <p:cNvSpPr/>
          <p:nvPr/>
        </p:nvSpPr>
        <p:spPr>
          <a:xfrm>
            <a:off x="0" y="0"/>
            <a:ext cx="2916238" cy="620713"/>
          </a:xfrm>
          <a:prstGeom prst="wedgeEllipseCallout">
            <a:avLst>
              <a:gd name="adj1" fmla="val -22889"/>
              <a:gd name="adj2" fmla="val 153069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endParaRPr dirty="0">
              <a:latin typeface="Arial" panose="020B0604020202020204" pitchFamily="34" charset="0"/>
            </a:endParaRPr>
          </a:p>
        </p:txBody>
      </p:sp>
      <p:sp>
        <p:nvSpPr>
          <p:cNvPr id="10258" name="文本框 10257"/>
          <p:cNvSpPr txBox="1"/>
          <p:nvPr/>
        </p:nvSpPr>
        <p:spPr>
          <a:xfrm>
            <a:off x="179388" y="44450"/>
            <a:ext cx="33115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我今年</a:t>
            </a:r>
            <a:r>
              <a:rPr lang="en-US" altLang="zh-CN" sz="3200" b="1">
                <a:latin typeface="Arial" panose="020B0604020202020204" pitchFamily="34" charset="0"/>
              </a:rPr>
              <a:t>63</a:t>
            </a:r>
            <a:r>
              <a:rPr lang="zh-CN" altLang="en-US" sz="3200" b="1" dirty="0">
                <a:latin typeface="Arial" panose="020B0604020202020204" pitchFamily="34" charset="0"/>
              </a:rPr>
              <a:t>岁。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10259" name="文本框 10258"/>
          <p:cNvSpPr txBox="1"/>
          <p:nvPr/>
        </p:nvSpPr>
        <p:spPr>
          <a:xfrm>
            <a:off x="1439863" y="3667125"/>
            <a:ext cx="43561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7</a:t>
            </a:r>
            <a:r>
              <a:rPr lang="en-US" altLang="zh-CN" sz="5400" b="1">
                <a:latin typeface="Arial" panose="020B0604020202020204" pitchFamily="34" charset="0"/>
              </a:rPr>
              <a:t>×5=35(</a:t>
            </a:r>
            <a:r>
              <a:rPr lang="zh-CN" altLang="en-US" sz="5400" b="1" dirty="0">
                <a:latin typeface="Arial" panose="020B0604020202020204" pitchFamily="34" charset="0"/>
              </a:rPr>
              <a:t>岁</a:t>
            </a:r>
            <a:r>
              <a:rPr lang="en-US" altLang="zh-CN" sz="5400" b="1">
                <a:latin typeface="Arial" panose="020B0604020202020204" pitchFamily="34" charset="0"/>
              </a:rPr>
              <a:t>)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10260" name="文本框 10259"/>
          <p:cNvSpPr txBox="1"/>
          <p:nvPr/>
        </p:nvSpPr>
        <p:spPr>
          <a:xfrm>
            <a:off x="1476375" y="4819650"/>
            <a:ext cx="43561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</a:rPr>
              <a:t>63-35=28(</a:t>
            </a:r>
            <a:r>
              <a:rPr lang="zh-CN" altLang="en-US" sz="5400" b="1" dirty="0">
                <a:latin typeface="Arial" panose="020B0604020202020204" pitchFamily="34" charset="0"/>
              </a:rPr>
              <a:t>岁</a:t>
            </a:r>
            <a:r>
              <a:rPr lang="en-US" altLang="zh-CN" sz="5400" b="1">
                <a:latin typeface="Arial" panose="020B0604020202020204" pitchFamily="34" charset="0"/>
              </a:rPr>
              <a:t>)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10262" name="文本框 10261"/>
          <p:cNvSpPr txBox="1"/>
          <p:nvPr/>
        </p:nvSpPr>
        <p:spPr>
          <a:xfrm>
            <a:off x="1403350" y="5943600"/>
            <a:ext cx="33131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</a:rPr>
              <a:t>63÷7=9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10248" grpId="0"/>
      <p:bldP spid="10249" grpId="0"/>
      <p:bldP spid="10259" grpId="0"/>
      <p:bldP spid="10260" grpId="0"/>
      <p:bldP spid="102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414" name="矩形 11413"/>
          <p:cNvSpPr/>
          <p:nvPr/>
        </p:nvSpPr>
        <p:spPr>
          <a:xfrm>
            <a:off x="8388350" y="2565400"/>
            <a:ext cx="576263" cy="3095625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413" name="矩形 11412"/>
          <p:cNvSpPr/>
          <p:nvPr/>
        </p:nvSpPr>
        <p:spPr>
          <a:xfrm>
            <a:off x="7113588" y="3573463"/>
            <a:ext cx="574675" cy="2087562"/>
          </a:xfrm>
          <a:prstGeom prst="rect">
            <a:avLst/>
          </a:prstGeom>
          <a:solidFill>
            <a:srgbClr val="3333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410" name="矩形 11409"/>
          <p:cNvSpPr/>
          <p:nvPr/>
        </p:nvSpPr>
        <p:spPr>
          <a:xfrm>
            <a:off x="5651500" y="4076700"/>
            <a:ext cx="576263" cy="1584325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409" name="矩形 11408"/>
          <p:cNvSpPr/>
          <p:nvPr/>
        </p:nvSpPr>
        <p:spPr>
          <a:xfrm>
            <a:off x="4140200" y="1536700"/>
            <a:ext cx="576263" cy="4103688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1269" name="图片 11268" descr="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987550" cy="1763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图片 11269" descr="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75" y="0"/>
            <a:ext cx="1798638" cy="1587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1" name="图片 11270" descr="6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00213"/>
            <a:ext cx="2262188" cy="1892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2" name="图片 11271" descr="6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513" y="1916113"/>
            <a:ext cx="1655762" cy="133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图片 11272" descr="6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8538" y="5300663"/>
            <a:ext cx="1403350" cy="1557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4" name="图片 11273" descr="6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644900"/>
            <a:ext cx="1725613" cy="1395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5" name="图片 11274" descr="66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613" y="3429000"/>
            <a:ext cx="1814512" cy="1738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6" name="图片 11275" descr="63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825" y="5537200"/>
            <a:ext cx="1584325" cy="1320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7" name="图片 11276" descr="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5738" y="5835650"/>
            <a:ext cx="1152525" cy="1022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8" name="图片 11277" descr="6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625" y="5773738"/>
            <a:ext cx="1295400" cy="1084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9" name="图片 11278" descr="66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7988" y="5661025"/>
            <a:ext cx="1116012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0" name="图片 11279" descr="6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025" y="5776913"/>
            <a:ext cx="1119188" cy="1081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81" name="直接连接符 11280"/>
          <p:cNvSpPr/>
          <p:nvPr/>
        </p:nvSpPr>
        <p:spPr>
          <a:xfrm>
            <a:off x="3995738" y="5661025"/>
            <a:ext cx="5148262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aphicFrame>
        <p:nvGraphicFramePr>
          <p:cNvPr id="11306" name="表格 11305"/>
          <p:cNvGraphicFramePr/>
          <p:nvPr/>
        </p:nvGraphicFramePr>
        <p:xfrm>
          <a:off x="4140200" y="485775"/>
          <a:ext cx="600075" cy="5175250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412" name="表格 11411"/>
          <p:cNvGraphicFramePr/>
          <p:nvPr/>
        </p:nvGraphicFramePr>
        <p:xfrm>
          <a:off x="5651500" y="454025"/>
          <a:ext cx="600075" cy="5175250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331" name="表格 11330"/>
          <p:cNvGraphicFramePr/>
          <p:nvPr/>
        </p:nvGraphicFramePr>
        <p:xfrm>
          <a:off x="7092950" y="476250"/>
          <a:ext cx="600075" cy="5175250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355" name="表格 11354"/>
          <p:cNvGraphicFramePr/>
          <p:nvPr/>
        </p:nvGraphicFramePr>
        <p:xfrm>
          <a:off x="8388350" y="485775"/>
          <a:ext cx="600075" cy="5175250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416" name="矩形 11415"/>
          <p:cNvSpPr/>
          <p:nvPr/>
        </p:nvSpPr>
        <p:spPr>
          <a:xfrm>
            <a:off x="4787900" y="0"/>
            <a:ext cx="3960813" cy="170021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先涂色，再回答。</a:t>
            </a:r>
            <a:endParaRPr lang="zh-CN" altLang="en-US" sz="3600"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4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4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矩形 13313"/>
          <p:cNvSpPr/>
          <p:nvPr/>
        </p:nvSpPr>
        <p:spPr>
          <a:xfrm>
            <a:off x="8388350" y="2565400"/>
            <a:ext cx="576263" cy="3095625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15" name="矩形 13314"/>
          <p:cNvSpPr/>
          <p:nvPr/>
        </p:nvSpPr>
        <p:spPr>
          <a:xfrm>
            <a:off x="7113588" y="3573463"/>
            <a:ext cx="574675" cy="2087562"/>
          </a:xfrm>
          <a:prstGeom prst="rect">
            <a:avLst/>
          </a:prstGeom>
          <a:solidFill>
            <a:srgbClr val="3333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16" name="矩形 13315"/>
          <p:cNvSpPr/>
          <p:nvPr/>
        </p:nvSpPr>
        <p:spPr>
          <a:xfrm>
            <a:off x="5651500" y="4076700"/>
            <a:ext cx="576263" cy="1584325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17" name="矩形 13316"/>
          <p:cNvSpPr/>
          <p:nvPr/>
        </p:nvSpPr>
        <p:spPr>
          <a:xfrm>
            <a:off x="4191000" y="1516063"/>
            <a:ext cx="576263" cy="4103687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3326" name="图片 13325" descr="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5738" y="5835650"/>
            <a:ext cx="1152525" cy="1022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7" name="图片 13326" descr="6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625" y="5773738"/>
            <a:ext cx="1295400" cy="1084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8" name="图片 13327" descr="6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7988" y="5661025"/>
            <a:ext cx="1116012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9" name="图片 13328" descr="6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025" y="5776913"/>
            <a:ext cx="1119188" cy="1081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30" name="直接连接符 13329"/>
          <p:cNvSpPr/>
          <p:nvPr/>
        </p:nvSpPr>
        <p:spPr>
          <a:xfrm>
            <a:off x="3995738" y="5661025"/>
            <a:ext cx="5148262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aphicFrame>
        <p:nvGraphicFramePr>
          <p:cNvPr id="13441" name="表格 13440"/>
          <p:cNvGraphicFramePr/>
          <p:nvPr/>
        </p:nvGraphicFramePr>
        <p:xfrm>
          <a:off x="4222750" y="474663"/>
          <a:ext cx="528638" cy="5175250"/>
        </p:xfrm>
        <a:graphic>
          <a:graphicData uri="http://schemas.openxmlformats.org/drawingml/2006/table">
            <a:tbl>
              <a:tblPr/>
              <a:tblGrid>
                <a:gridCol w="528638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55" name="表格 13354"/>
          <p:cNvGraphicFramePr/>
          <p:nvPr/>
        </p:nvGraphicFramePr>
        <p:xfrm>
          <a:off x="5651500" y="454025"/>
          <a:ext cx="600075" cy="5175250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79" name="表格 13378"/>
          <p:cNvGraphicFramePr/>
          <p:nvPr/>
        </p:nvGraphicFramePr>
        <p:xfrm>
          <a:off x="7092950" y="476250"/>
          <a:ext cx="600075" cy="5175250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403" name="表格 13402"/>
          <p:cNvGraphicFramePr/>
          <p:nvPr/>
        </p:nvGraphicFramePr>
        <p:xfrm>
          <a:off x="8388350" y="485775"/>
          <a:ext cx="600075" cy="5175250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27" name="文本框 13426"/>
          <p:cNvSpPr txBox="1"/>
          <p:nvPr/>
        </p:nvSpPr>
        <p:spPr>
          <a:xfrm>
            <a:off x="0" y="333375"/>
            <a:ext cx="3995738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(1)4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只猫一共钓（  ）条鱼。</a:t>
            </a:r>
            <a:endParaRPr lang="zh-CN" altLang="en-US" sz="40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428" name="文本框 13427"/>
          <p:cNvSpPr txBox="1"/>
          <p:nvPr/>
        </p:nvSpPr>
        <p:spPr>
          <a:xfrm>
            <a:off x="0" y="2924175"/>
            <a:ext cx="4067175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(2)   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比   多钓（  ）条鱼。</a:t>
            </a:r>
            <a:endParaRPr lang="zh-CN" altLang="en-US" sz="40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3429" name="图片 13428" descr="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2709863"/>
            <a:ext cx="935037" cy="957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432" name="图片 13431" descr="6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4550" y="2708275"/>
            <a:ext cx="873125" cy="936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433" name="文本框 13432"/>
          <p:cNvSpPr txBox="1"/>
          <p:nvPr/>
        </p:nvSpPr>
        <p:spPr>
          <a:xfrm>
            <a:off x="0" y="5013325"/>
            <a:ext cx="4067175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(3)   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是   的（  ）倍。</a:t>
            </a:r>
            <a:endParaRPr lang="zh-CN" altLang="en-US" sz="40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3436" name="图片 13435" descr="6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650" y="4797425"/>
            <a:ext cx="873125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437" name="图片 13436" descr="6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4075" y="4725988"/>
            <a:ext cx="1008063" cy="1084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438" name="文本框 13437"/>
          <p:cNvSpPr txBox="1"/>
          <p:nvPr/>
        </p:nvSpPr>
        <p:spPr>
          <a:xfrm>
            <a:off x="395288" y="858838"/>
            <a:ext cx="10795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66"/>
                </a:solidFill>
                <a:latin typeface="Arial" panose="020B0604020202020204" pitchFamily="34" charset="0"/>
              </a:rPr>
              <a:t>21</a:t>
            </a:r>
            <a:endParaRPr lang="en-US" altLang="zh-CN" sz="5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3439" name="文本框 13438"/>
          <p:cNvSpPr txBox="1"/>
          <p:nvPr/>
        </p:nvSpPr>
        <p:spPr>
          <a:xfrm>
            <a:off x="611188" y="3502025"/>
            <a:ext cx="5032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66"/>
                </a:solidFill>
                <a:latin typeface="Arial" panose="020B0604020202020204" pitchFamily="34" charset="0"/>
              </a:rPr>
              <a:t>2</a:t>
            </a:r>
            <a:endParaRPr lang="en-US" altLang="zh-CN" sz="5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3440" name="文本框 13439"/>
          <p:cNvSpPr txBox="1"/>
          <p:nvPr/>
        </p:nvSpPr>
        <p:spPr>
          <a:xfrm>
            <a:off x="611188" y="5589588"/>
            <a:ext cx="5032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66"/>
                </a:solidFill>
                <a:latin typeface="Arial" panose="020B0604020202020204" pitchFamily="34" charset="0"/>
              </a:rPr>
              <a:t>2</a:t>
            </a:r>
            <a:endParaRPr lang="en-US" altLang="zh-CN" sz="5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3442" name="文本框 13441"/>
          <p:cNvSpPr txBox="1"/>
          <p:nvPr/>
        </p:nvSpPr>
        <p:spPr>
          <a:xfrm>
            <a:off x="0" y="1628775"/>
            <a:ext cx="43561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</a:rPr>
              <a:t>8+3+4+6=21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4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4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4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38" grpId="0"/>
      <p:bldP spid="13439" grpId="0"/>
      <p:bldP spid="13440" grpId="0"/>
      <p:bldP spid="134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3" name="图片 12292" descr="6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51275" y="3500438"/>
            <a:ext cx="4968875" cy="2874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文本框 12293"/>
          <p:cNvSpPr txBox="1"/>
          <p:nvPr/>
        </p:nvSpPr>
        <p:spPr>
          <a:xfrm>
            <a:off x="4356100" y="692150"/>
            <a:ext cx="4392613" cy="22875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（</a:t>
            </a:r>
            <a:r>
              <a:rPr lang="en-US" altLang="zh-CN" sz="4800" b="1"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）有</a:t>
            </a:r>
            <a:r>
              <a:rPr lang="en-US" altLang="zh-CN" sz="4800" b="1">
                <a:latin typeface="隶书" panose="02010509060101010101" pitchFamily="49" charset="-122"/>
                <a:ea typeface="隶书" panose="02010509060101010101" pitchFamily="49" charset="-122"/>
              </a:rPr>
              <a:t>26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位乘客，</a:t>
            </a:r>
            <a:r>
              <a:rPr lang="en-US" altLang="zh-CN" sz="4800" b="1"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辆车能坐下吗？</a:t>
            </a:r>
            <a:endParaRPr lang="zh-CN" altLang="en-US" sz="48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2296" name="图片 12295" descr="桃子"/>
          <p:cNvPicPr>
            <a:picLocks noChangeAspect="1"/>
          </p:cNvPicPr>
          <p:nvPr/>
        </p:nvPicPr>
        <p:blipFill>
          <a:blip r:embed="rId2">
            <a:clrChange>
              <a:clrFrom>
                <a:srgbClr val="F9D94A"/>
              </a:clrFrom>
              <a:clrTo>
                <a:srgbClr val="F9D94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3203575" cy="227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7" name="文本框 12296"/>
          <p:cNvSpPr txBox="1"/>
          <p:nvPr/>
        </p:nvSpPr>
        <p:spPr>
          <a:xfrm>
            <a:off x="468313" y="476250"/>
            <a:ext cx="10795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 dirty="0">
                <a:latin typeface="Arial" panose="020B0604020202020204" pitchFamily="34" charset="0"/>
                <a:ea typeface="隶书" panose="02010509060101010101" pitchFamily="49" charset="-122"/>
              </a:rPr>
              <a:t>说</a:t>
            </a:r>
            <a:endParaRPr lang="zh-CN" altLang="en-US" sz="66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298" name="文本框 12297"/>
          <p:cNvSpPr txBox="1"/>
          <p:nvPr/>
        </p:nvSpPr>
        <p:spPr>
          <a:xfrm>
            <a:off x="1258888" y="260350"/>
            <a:ext cx="10795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 dirty="0">
                <a:latin typeface="Arial" panose="020B0604020202020204" pitchFamily="34" charset="0"/>
                <a:ea typeface="隶书" panose="02010509060101010101" pitchFamily="49" charset="-122"/>
              </a:rPr>
              <a:t>一</a:t>
            </a:r>
            <a:endParaRPr lang="zh-CN" altLang="en-US" sz="66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299" name="文本框 12298"/>
          <p:cNvSpPr txBox="1"/>
          <p:nvPr/>
        </p:nvSpPr>
        <p:spPr>
          <a:xfrm>
            <a:off x="1908175" y="836613"/>
            <a:ext cx="10795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 dirty="0">
                <a:latin typeface="Arial" panose="020B0604020202020204" pitchFamily="34" charset="0"/>
                <a:ea typeface="隶书" panose="02010509060101010101" pitchFamily="49" charset="-122"/>
              </a:rPr>
              <a:t>说</a:t>
            </a:r>
            <a:endParaRPr lang="zh-CN" altLang="en-US" sz="66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300" name="文本框 12299"/>
          <p:cNvSpPr txBox="1"/>
          <p:nvPr/>
        </p:nvSpPr>
        <p:spPr>
          <a:xfrm>
            <a:off x="0" y="2852738"/>
            <a:ext cx="43561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6</a:t>
            </a:r>
            <a:r>
              <a:rPr lang="en-US" altLang="zh-CN" sz="5400" b="1">
                <a:solidFill>
                  <a:srgbClr val="FF00FF"/>
                </a:solidFill>
                <a:latin typeface="Arial" panose="020B0604020202020204" pitchFamily="34" charset="0"/>
              </a:rPr>
              <a:t>×4=24(</a:t>
            </a:r>
            <a:r>
              <a:rPr lang="zh-CN" altLang="en-US" sz="5400" b="1" dirty="0">
                <a:solidFill>
                  <a:srgbClr val="FF00FF"/>
                </a:solidFill>
                <a:latin typeface="Arial" panose="020B0604020202020204" pitchFamily="34" charset="0"/>
              </a:rPr>
              <a:t>人</a:t>
            </a:r>
            <a:r>
              <a:rPr lang="en-US" altLang="zh-CN" sz="5400" b="1">
                <a:solidFill>
                  <a:srgbClr val="FF00FF"/>
                </a:solidFill>
                <a:latin typeface="Arial" panose="020B0604020202020204" pitchFamily="34" charset="0"/>
              </a:rPr>
              <a:t>)</a:t>
            </a:r>
            <a:endParaRPr lang="en-US" altLang="zh-CN" sz="54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2303" name="文本框 12302"/>
          <p:cNvSpPr txBox="1"/>
          <p:nvPr/>
        </p:nvSpPr>
        <p:spPr>
          <a:xfrm>
            <a:off x="0" y="4076700"/>
            <a:ext cx="471646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FF"/>
                </a:solidFill>
                <a:latin typeface="Arial" panose="020B0604020202020204" pitchFamily="34" charset="0"/>
              </a:rPr>
              <a:t>26</a:t>
            </a:r>
            <a:r>
              <a:rPr lang="zh-CN" altLang="en-US" sz="5400" b="1" dirty="0">
                <a:solidFill>
                  <a:srgbClr val="FF00FF"/>
                </a:solidFill>
                <a:latin typeface="Arial" panose="020B0604020202020204" pitchFamily="34" charset="0"/>
              </a:rPr>
              <a:t>人  </a:t>
            </a:r>
            <a:r>
              <a:rPr lang="en-US" altLang="zh-CN" sz="6000" b="1">
                <a:solidFill>
                  <a:srgbClr val="FF00FF"/>
                </a:solidFill>
                <a:latin typeface="Arial" panose="020B0604020202020204" pitchFamily="34" charset="0"/>
              </a:rPr>
              <a:t>&gt; 24</a:t>
            </a:r>
            <a:r>
              <a:rPr lang="zh-CN" altLang="en-US" sz="6000" b="1" dirty="0">
                <a:solidFill>
                  <a:srgbClr val="FF00FF"/>
                </a:solidFill>
                <a:latin typeface="Arial" panose="020B0604020202020204" pitchFamily="34" charset="0"/>
              </a:rPr>
              <a:t>人</a:t>
            </a:r>
            <a:endParaRPr lang="zh-CN" altLang="en-US" sz="6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2304" name="文本框 12303"/>
          <p:cNvSpPr txBox="1"/>
          <p:nvPr/>
        </p:nvSpPr>
        <p:spPr>
          <a:xfrm>
            <a:off x="0" y="5661025"/>
            <a:ext cx="56165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</a:rPr>
              <a:t>答：</a:t>
            </a:r>
            <a:r>
              <a:rPr lang="en-US" altLang="zh-CN" sz="4000" b="1">
                <a:latin typeface="Arial" panose="020B0604020202020204" pitchFamily="34" charset="0"/>
              </a:rPr>
              <a:t>4</a:t>
            </a:r>
            <a:r>
              <a:rPr lang="zh-CN" altLang="en-US" sz="4000" b="1" dirty="0">
                <a:latin typeface="Arial" panose="020B0604020202020204" pitchFamily="34" charset="0"/>
              </a:rPr>
              <a:t>辆车不能坐下。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303" grpId="0"/>
      <p:bldP spid="123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40" name="图片 14339" descr="6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813" y="2708275"/>
            <a:ext cx="3106737" cy="3157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文本框 14340"/>
          <p:cNvSpPr txBox="1"/>
          <p:nvPr/>
        </p:nvSpPr>
        <p:spPr>
          <a:xfrm>
            <a:off x="0" y="404813"/>
            <a:ext cx="4787900" cy="3019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（</a:t>
            </a:r>
            <a:r>
              <a:rPr lang="en-US" altLang="zh-CN" sz="4800" b="1"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）妈妈有</a:t>
            </a:r>
            <a:r>
              <a:rPr lang="en-US" altLang="zh-CN" sz="4800" b="1">
                <a:latin typeface="隶书" panose="02010509060101010101" pitchFamily="49" charset="-122"/>
                <a:ea typeface="隶书" panose="02010509060101010101" pitchFamily="49" charset="-122"/>
              </a:rPr>
              <a:t>20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元，想买</a:t>
            </a:r>
            <a:r>
              <a:rPr lang="en-US" altLang="zh-CN" sz="4800" b="1">
                <a:latin typeface="隶书" panose="02010509060101010101" pitchFamily="49" charset="-122"/>
                <a:ea typeface="隶书" panose="02010509060101010101" pitchFamily="49" charset="-122"/>
              </a:rPr>
              <a:t>6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双袜子，她带的钱够吗？</a:t>
            </a:r>
            <a:endParaRPr lang="zh-CN" altLang="en-US" sz="48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4342" name="图片 14341" descr="桃子"/>
          <p:cNvPicPr>
            <a:picLocks noChangeAspect="1"/>
          </p:cNvPicPr>
          <p:nvPr/>
        </p:nvPicPr>
        <p:blipFill>
          <a:blip r:embed="rId2">
            <a:clrChange>
              <a:clrFrom>
                <a:srgbClr val="F9D94A"/>
              </a:clrFrom>
              <a:clrTo>
                <a:srgbClr val="F9D94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6575" y="504825"/>
            <a:ext cx="3203575" cy="227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3" name="文本框 14342"/>
          <p:cNvSpPr txBox="1"/>
          <p:nvPr/>
        </p:nvSpPr>
        <p:spPr>
          <a:xfrm>
            <a:off x="6084888" y="981075"/>
            <a:ext cx="10795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 dirty="0">
                <a:latin typeface="Arial" panose="020B0604020202020204" pitchFamily="34" charset="0"/>
                <a:ea typeface="隶书" panose="02010509060101010101" pitchFamily="49" charset="-122"/>
              </a:rPr>
              <a:t>说</a:t>
            </a:r>
            <a:endParaRPr lang="zh-CN" altLang="en-US" sz="66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344" name="文本框 14343"/>
          <p:cNvSpPr txBox="1"/>
          <p:nvPr/>
        </p:nvSpPr>
        <p:spPr>
          <a:xfrm>
            <a:off x="6875463" y="765175"/>
            <a:ext cx="10795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 dirty="0">
                <a:latin typeface="Arial" panose="020B0604020202020204" pitchFamily="34" charset="0"/>
                <a:ea typeface="隶书" panose="02010509060101010101" pitchFamily="49" charset="-122"/>
              </a:rPr>
              <a:t>一</a:t>
            </a:r>
            <a:endParaRPr lang="zh-CN" altLang="en-US" sz="66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345" name="文本框 14344"/>
          <p:cNvSpPr txBox="1"/>
          <p:nvPr/>
        </p:nvSpPr>
        <p:spPr>
          <a:xfrm>
            <a:off x="7524750" y="1341438"/>
            <a:ext cx="10795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 dirty="0">
                <a:latin typeface="Arial" panose="020B0604020202020204" pitchFamily="34" charset="0"/>
                <a:ea typeface="隶书" panose="02010509060101010101" pitchFamily="49" charset="-122"/>
              </a:rPr>
              <a:t>说</a:t>
            </a:r>
            <a:endParaRPr lang="zh-CN" altLang="en-US" sz="66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346" name="文本框 14345"/>
          <p:cNvSpPr txBox="1"/>
          <p:nvPr/>
        </p:nvSpPr>
        <p:spPr>
          <a:xfrm>
            <a:off x="250825" y="5734050"/>
            <a:ext cx="2376488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每双</a:t>
            </a:r>
            <a:r>
              <a:rPr lang="en-US" altLang="zh-CN" sz="4800" b="1">
                <a:solidFill>
                  <a:srgbClr val="FF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元</a:t>
            </a:r>
            <a:endParaRPr lang="zh-CN" altLang="en-US" sz="4800" b="1" dirty="0">
              <a:solidFill>
                <a:srgbClr val="FF00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347" name="文本框 14346"/>
          <p:cNvSpPr txBox="1"/>
          <p:nvPr/>
        </p:nvSpPr>
        <p:spPr>
          <a:xfrm>
            <a:off x="4500563" y="3573463"/>
            <a:ext cx="43561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rgbClr val="FF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3</a:t>
            </a:r>
            <a:r>
              <a:rPr lang="en-US" altLang="zh-CN" sz="5400" b="1" dirty="0">
                <a:solidFill>
                  <a:srgbClr val="FF00FF"/>
                </a:solidFill>
                <a:latin typeface="Arial" panose="020B0604020202020204" pitchFamily="34" charset="0"/>
              </a:rPr>
              <a:t>×6=18</a:t>
            </a:r>
            <a:r>
              <a:rPr lang="en-US" altLang="zh-CN" sz="5400" b="1">
                <a:solidFill>
                  <a:srgbClr val="FF00FF"/>
                </a:solidFill>
                <a:latin typeface="Arial" panose="020B0604020202020204" pitchFamily="34" charset="0"/>
              </a:rPr>
              <a:t>(</a:t>
            </a:r>
            <a:r>
              <a:rPr lang="zh-CN" altLang="en-US" sz="5400" b="1" dirty="0">
                <a:solidFill>
                  <a:srgbClr val="FF00FF"/>
                </a:solidFill>
                <a:latin typeface="Arial" panose="020B0604020202020204" pitchFamily="34" charset="0"/>
              </a:rPr>
              <a:t>元</a:t>
            </a:r>
            <a:r>
              <a:rPr lang="en-US" altLang="zh-CN" sz="5400" b="1">
                <a:solidFill>
                  <a:srgbClr val="FF00FF"/>
                </a:solidFill>
                <a:latin typeface="Arial" panose="020B0604020202020204" pitchFamily="34" charset="0"/>
              </a:rPr>
              <a:t>)</a:t>
            </a:r>
            <a:endParaRPr lang="en-US" altLang="zh-CN" sz="54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4348" name="文本框 14347"/>
          <p:cNvSpPr txBox="1"/>
          <p:nvPr/>
        </p:nvSpPr>
        <p:spPr>
          <a:xfrm>
            <a:off x="4427538" y="4437063"/>
            <a:ext cx="471646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00FF"/>
                </a:solidFill>
                <a:latin typeface="Arial" panose="020B0604020202020204" pitchFamily="34" charset="0"/>
              </a:rPr>
              <a:t>18</a:t>
            </a:r>
            <a:r>
              <a:rPr lang="zh-CN" altLang="en-US" sz="5400" b="1" dirty="0">
                <a:solidFill>
                  <a:srgbClr val="FF00FF"/>
                </a:solidFill>
                <a:latin typeface="Arial" panose="020B0604020202020204" pitchFamily="34" charset="0"/>
              </a:rPr>
              <a:t>元</a:t>
            </a:r>
            <a:r>
              <a:rPr lang="zh-CN" altLang="en-US" sz="6000" b="1">
                <a:solidFill>
                  <a:srgbClr val="FF00FF"/>
                </a:solidFill>
                <a:latin typeface="Arial" panose="020B0604020202020204" pitchFamily="34" charset="0"/>
              </a:rPr>
              <a:t>〈  </a:t>
            </a:r>
            <a:r>
              <a:rPr lang="en-US" altLang="zh-CN" sz="6000" b="1">
                <a:solidFill>
                  <a:srgbClr val="FF00FF"/>
                </a:solidFill>
                <a:latin typeface="Arial" panose="020B0604020202020204" pitchFamily="34" charset="0"/>
              </a:rPr>
              <a:t>20</a:t>
            </a:r>
            <a:r>
              <a:rPr lang="zh-CN" altLang="en-US" sz="6000" b="1" dirty="0">
                <a:solidFill>
                  <a:srgbClr val="FF00FF"/>
                </a:solidFill>
                <a:latin typeface="Arial" panose="020B0604020202020204" pitchFamily="34" charset="0"/>
              </a:rPr>
              <a:t>元</a:t>
            </a:r>
            <a:endParaRPr lang="zh-CN" altLang="en-US" sz="6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4349" name="文本框 14348"/>
          <p:cNvSpPr txBox="1"/>
          <p:nvPr/>
        </p:nvSpPr>
        <p:spPr>
          <a:xfrm>
            <a:off x="4140200" y="5589588"/>
            <a:ext cx="56165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</a:rPr>
              <a:t>答：妈妈带的钱够了。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/>
      <p:bldP spid="14348" grpId="0"/>
      <p:bldP spid="143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4" name="图片 15363" descr="SSL1036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矩形 15364"/>
          <p:cNvSpPr/>
          <p:nvPr/>
        </p:nvSpPr>
        <p:spPr>
          <a:xfrm>
            <a:off x="4932363" y="0"/>
            <a:ext cx="3743325" cy="13144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填一填</a:t>
            </a:r>
            <a:endParaRPr lang="zh-CN" altLang="en-US" sz="3600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6" name="文本框 15365"/>
          <p:cNvSpPr txBox="1"/>
          <p:nvPr/>
        </p:nvSpPr>
        <p:spPr>
          <a:xfrm>
            <a:off x="1403350" y="1844675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24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5367" name="文本框 15366"/>
          <p:cNvSpPr txBox="1"/>
          <p:nvPr/>
        </p:nvSpPr>
        <p:spPr>
          <a:xfrm>
            <a:off x="3563938" y="1557338"/>
            <a:ext cx="10080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3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5368" name="文本框 15367"/>
          <p:cNvSpPr txBox="1"/>
          <p:nvPr/>
        </p:nvSpPr>
        <p:spPr>
          <a:xfrm>
            <a:off x="5435600" y="2133600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27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5369" name="文本框 15368"/>
          <p:cNvSpPr txBox="1"/>
          <p:nvPr/>
        </p:nvSpPr>
        <p:spPr>
          <a:xfrm>
            <a:off x="7667625" y="2162175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7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5370" name="文本框 15369"/>
          <p:cNvSpPr txBox="1"/>
          <p:nvPr/>
        </p:nvSpPr>
        <p:spPr>
          <a:xfrm>
            <a:off x="7524750" y="3500438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35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5373" name="文本框 15372"/>
          <p:cNvSpPr txBox="1"/>
          <p:nvPr/>
        </p:nvSpPr>
        <p:spPr>
          <a:xfrm>
            <a:off x="1403350" y="4797425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24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5376" name="文本框 15375"/>
          <p:cNvSpPr txBox="1"/>
          <p:nvPr/>
        </p:nvSpPr>
        <p:spPr>
          <a:xfrm>
            <a:off x="3563938" y="5157788"/>
            <a:ext cx="10080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6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5377" name="文本框 15376"/>
          <p:cNvSpPr txBox="1"/>
          <p:nvPr/>
        </p:nvSpPr>
        <p:spPr>
          <a:xfrm>
            <a:off x="5364163" y="4724400"/>
            <a:ext cx="10080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42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5381" name="文本框 15380"/>
          <p:cNvSpPr txBox="1"/>
          <p:nvPr/>
        </p:nvSpPr>
        <p:spPr>
          <a:xfrm>
            <a:off x="7667625" y="4941888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7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7" grpId="0"/>
      <p:bldP spid="15368" grpId="0"/>
      <p:bldP spid="15369" grpId="0"/>
      <p:bldP spid="15370" grpId="0"/>
      <p:bldP spid="15373" grpId="0"/>
      <p:bldP spid="15376" grpId="0"/>
      <p:bldP spid="15377" grpId="0"/>
      <p:bldP spid="153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8" name="图片 16387" descr="SSL103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0200" y="260350"/>
            <a:ext cx="4968875" cy="3725863"/>
          </a:xfrm>
          <a:prstGeom prst="rect">
            <a:avLst/>
          </a:prstGeom>
          <a:solidFill>
            <a:srgbClr val="FF00FF"/>
          </a:solidFill>
          <a:ln w="571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6389" name="文本框 16388"/>
          <p:cNvSpPr txBox="1"/>
          <p:nvPr/>
        </p:nvSpPr>
        <p:spPr>
          <a:xfrm>
            <a:off x="0" y="0"/>
            <a:ext cx="4211638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(1)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小红从学校向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走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站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又向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走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站到家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3200" b="1">
              <a:solidFill>
                <a:srgbClr val="008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390" name="文本框 16389"/>
          <p:cNvSpPr txBox="1"/>
          <p:nvPr/>
        </p:nvSpPr>
        <p:spPr>
          <a:xfrm>
            <a:off x="0" y="2060575"/>
            <a:ext cx="4427538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(2)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小明从家向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走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站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又向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走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站到学校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3200" b="1">
              <a:solidFill>
                <a:srgbClr val="008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391" name="文本框 16390"/>
          <p:cNvSpPr txBox="1"/>
          <p:nvPr/>
        </p:nvSpPr>
        <p:spPr>
          <a:xfrm>
            <a:off x="0" y="4149725"/>
            <a:ext cx="9144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(3)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从学校向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走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站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又向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走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站到体育馆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3200" b="1">
              <a:solidFill>
                <a:srgbClr val="008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392" name="文本框 16391"/>
          <p:cNvSpPr txBox="1"/>
          <p:nvPr/>
        </p:nvSpPr>
        <p:spPr>
          <a:xfrm>
            <a:off x="0" y="5546725"/>
            <a:ext cx="9144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(4)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小兵从学校向南走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站到家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3200" b="1" dirty="0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用   标出他家的位置</a:t>
            </a:r>
            <a:r>
              <a:rPr lang="en-US" altLang="zh-CN" sz="3200" b="1">
                <a:solidFill>
                  <a:srgbClr val="008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3200" b="1">
              <a:solidFill>
                <a:srgbClr val="008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393" name="椭圆 16392"/>
          <p:cNvSpPr/>
          <p:nvPr/>
        </p:nvSpPr>
        <p:spPr>
          <a:xfrm>
            <a:off x="6156325" y="5734050"/>
            <a:ext cx="288925" cy="287338"/>
          </a:xfrm>
          <a:prstGeom prst="ellipse">
            <a:avLst/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4" name="文本框 16393"/>
          <p:cNvSpPr txBox="1"/>
          <p:nvPr/>
        </p:nvSpPr>
        <p:spPr>
          <a:xfrm>
            <a:off x="3059113" y="-100012"/>
            <a:ext cx="10080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</a:rPr>
              <a:t>北</a:t>
            </a:r>
            <a:endParaRPr lang="zh-CN" altLang="en-US" sz="40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395" name="文本框 16394"/>
          <p:cNvSpPr txBox="1"/>
          <p:nvPr/>
        </p:nvSpPr>
        <p:spPr>
          <a:xfrm>
            <a:off x="539750" y="333375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2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396" name="文本框 16395"/>
          <p:cNvSpPr txBox="1"/>
          <p:nvPr/>
        </p:nvSpPr>
        <p:spPr>
          <a:xfrm>
            <a:off x="2555875" y="404813"/>
            <a:ext cx="10080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Arial" panose="020B0604020202020204" pitchFamily="34" charset="0"/>
              </a:rPr>
              <a:t>东</a:t>
            </a:r>
            <a:endParaRPr lang="zh-CN" altLang="en-US" sz="32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397" name="文本框 16396"/>
          <p:cNvSpPr txBox="1"/>
          <p:nvPr/>
        </p:nvSpPr>
        <p:spPr>
          <a:xfrm>
            <a:off x="107950" y="765175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1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398" name="文本框 16397"/>
          <p:cNvSpPr txBox="1"/>
          <p:nvPr/>
        </p:nvSpPr>
        <p:spPr>
          <a:xfrm>
            <a:off x="2700338" y="1773238"/>
            <a:ext cx="10080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</a:rPr>
              <a:t>北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399" name="文本框 16398"/>
          <p:cNvSpPr txBox="1"/>
          <p:nvPr/>
        </p:nvSpPr>
        <p:spPr>
          <a:xfrm>
            <a:off x="0" y="2349500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1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400" name="文本框 16399"/>
          <p:cNvSpPr txBox="1"/>
          <p:nvPr/>
        </p:nvSpPr>
        <p:spPr>
          <a:xfrm>
            <a:off x="2051050" y="2420938"/>
            <a:ext cx="10080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</a:rPr>
              <a:t>西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401" name="文本框 16400"/>
          <p:cNvSpPr txBox="1"/>
          <p:nvPr/>
        </p:nvSpPr>
        <p:spPr>
          <a:xfrm>
            <a:off x="3203575" y="2420938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4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402" name="文本框 16401"/>
          <p:cNvSpPr txBox="1"/>
          <p:nvPr/>
        </p:nvSpPr>
        <p:spPr>
          <a:xfrm>
            <a:off x="2268538" y="3933825"/>
            <a:ext cx="10080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</a:rPr>
              <a:t>西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403" name="文本框 16402"/>
          <p:cNvSpPr txBox="1"/>
          <p:nvPr/>
        </p:nvSpPr>
        <p:spPr>
          <a:xfrm>
            <a:off x="3419475" y="3933825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3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404" name="文本框 16403"/>
          <p:cNvSpPr txBox="1"/>
          <p:nvPr/>
        </p:nvSpPr>
        <p:spPr>
          <a:xfrm>
            <a:off x="5364163" y="3933825"/>
            <a:ext cx="10080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</a:rPr>
              <a:t>北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405" name="文本框 16404"/>
          <p:cNvSpPr txBox="1"/>
          <p:nvPr/>
        </p:nvSpPr>
        <p:spPr>
          <a:xfrm>
            <a:off x="6443663" y="3933825"/>
            <a:ext cx="10080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anose="020B0604020202020204" pitchFamily="34" charset="0"/>
              </a:rPr>
              <a:t>2</a:t>
            </a:r>
            <a:endParaRPr lang="en-US" altLang="zh-CN" sz="4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6406" name="椭圆 16405"/>
          <p:cNvSpPr/>
          <p:nvPr/>
        </p:nvSpPr>
        <p:spPr>
          <a:xfrm>
            <a:off x="6516688" y="3070225"/>
            <a:ext cx="287337" cy="287338"/>
          </a:xfrm>
          <a:prstGeom prst="ellipse">
            <a:avLst/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5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5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5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5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5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5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  <p:bldP spid="16391" grpId="0"/>
      <p:bldP spid="16392" grpId="0"/>
      <p:bldP spid="16394" grpId="0"/>
      <p:bldP spid="16395" grpId="0"/>
      <p:bldP spid="16396" grpId="0"/>
      <p:bldP spid="16397" grpId="0"/>
      <p:bldP spid="16398" grpId="0"/>
      <p:bldP spid="16399" grpId="0"/>
      <p:bldP spid="16400" grpId="0"/>
      <p:bldP spid="16401" grpId="0"/>
      <p:bldP spid="16402" grpId="0"/>
      <p:bldP spid="16403" grpId="0"/>
      <p:bldP spid="16404" grpId="0"/>
      <p:bldP spid="164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00"/>
            </a:gs>
            <a:gs pos="50000">
              <a:schemeClr val="bg1"/>
            </a:gs>
            <a:gs pos="100000">
              <a:srgbClr val="00FF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052" name="文本框 2051"/>
          <p:cNvSpPr txBox="1"/>
          <p:nvPr/>
        </p:nvSpPr>
        <p:spPr>
          <a:xfrm>
            <a:off x="-107950" y="1362075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72</a:t>
            </a:r>
            <a:r>
              <a:rPr lang="en-US" altLang="zh-CN" sz="5400" b="1">
                <a:latin typeface="Arial" panose="020B0604020202020204" pitchFamily="34" charset="0"/>
              </a:rPr>
              <a:t>÷8=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53" name="文本框 2052"/>
          <p:cNvSpPr txBox="1"/>
          <p:nvPr/>
        </p:nvSpPr>
        <p:spPr>
          <a:xfrm>
            <a:off x="0" y="677863"/>
            <a:ext cx="21955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7</a:t>
            </a:r>
            <a:r>
              <a:rPr lang="en-US" altLang="zh-CN" sz="5400" b="1">
                <a:latin typeface="Arial" panose="020B0604020202020204" pitchFamily="34" charset="0"/>
              </a:rPr>
              <a:t>×8=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54" name="文本框 2053"/>
          <p:cNvSpPr txBox="1"/>
          <p:nvPr/>
        </p:nvSpPr>
        <p:spPr>
          <a:xfrm>
            <a:off x="0" y="2095500"/>
            <a:ext cx="21955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8</a:t>
            </a:r>
            <a:r>
              <a:rPr lang="en-US" altLang="zh-CN" sz="5400" b="1">
                <a:latin typeface="Arial" panose="020B0604020202020204" pitchFamily="34" charset="0"/>
              </a:rPr>
              <a:t>×8=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55" name="文本框 2054"/>
          <p:cNvSpPr txBox="1"/>
          <p:nvPr/>
        </p:nvSpPr>
        <p:spPr>
          <a:xfrm>
            <a:off x="0" y="2887663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42</a:t>
            </a:r>
            <a:r>
              <a:rPr lang="en-US" altLang="zh-CN" sz="5400" b="1">
                <a:latin typeface="Arial" panose="020B0604020202020204" pitchFamily="34" charset="0"/>
              </a:rPr>
              <a:t>÷7=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56" name="文本框 2055"/>
          <p:cNvSpPr txBox="1"/>
          <p:nvPr/>
        </p:nvSpPr>
        <p:spPr>
          <a:xfrm>
            <a:off x="0" y="3608388"/>
            <a:ext cx="21955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5</a:t>
            </a:r>
            <a:r>
              <a:rPr lang="en-US" altLang="zh-CN" sz="5400" b="1">
                <a:latin typeface="Arial" panose="020B0604020202020204" pitchFamily="34" charset="0"/>
              </a:rPr>
              <a:t>×6=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57" name="文本框 2056"/>
          <p:cNvSpPr txBox="1"/>
          <p:nvPr/>
        </p:nvSpPr>
        <p:spPr>
          <a:xfrm>
            <a:off x="0" y="4400550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27</a:t>
            </a:r>
            <a:r>
              <a:rPr lang="en-US" altLang="zh-CN" sz="5400" b="1">
                <a:latin typeface="Arial" panose="020B0604020202020204" pitchFamily="34" charset="0"/>
              </a:rPr>
              <a:t>÷3=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58" name="文本框 2057"/>
          <p:cNvSpPr txBox="1"/>
          <p:nvPr/>
        </p:nvSpPr>
        <p:spPr>
          <a:xfrm>
            <a:off x="73025" y="5192713"/>
            <a:ext cx="21955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2</a:t>
            </a:r>
            <a:r>
              <a:rPr lang="en-US" altLang="zh-CN" sz="5400" b="1">
                <a:latin typeface="Arial" panose="020B0604020202020204" pitchFamily="34" charset="0"/>
              </a:rPr>
              <a:t>×9=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59" name="文本框 2058"/>
          <p:cNvSpPr txBox="1"/>
          <p:nvPr/>
        </p:nvSpPr>
        <p:spPr>
          <a:xfrm>
            <a:off x="0" y="5984875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81</a:t>
            </a:r>
            <a:r>
              <a:rPr lang="en-US" altLang="zh-CN" sz="5400" b="1">
                <a:latin typeface="Arial" panose="020B0604020202020204" pitchFamily="34" charset="0"/>
              </a:rPr>
              <a:t>÷9=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0" name="文本框 2059"/>
          <p:cNvSpPr txBox="1"/>
          <p:nvPr/>
        </p:nvSpPr>
        <p:spPr>
          <a:xfrm>
            <a:off x="3203575" y="727075"/>
            <a:ext cx="21955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7</a:t>
            </a:r>
            <a:r>
              <a:rPr lang="en-US" altLang="zh-CN" sz="5400" b="1">
                <a:latin typeface="Arial" panose="020B0604020202020204" pitchFamily="34" charset="0"/>
              </a:rPr>
              <a:t>×9=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1" name="文本框 2060"/>
          <p:cNvSpPr txBox="1"/>
          <p:nvPr/>
        </p:nvSpPr>
        <p:spPr>
          <a:xfrm>
            <a:off x="3203575" y="1447800"/>
            <a:ext cx="21955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5</a:t>
            </a:r>
            <a:r>
              <a:rPr lang="en-US" altLang="zh-CN" sz="5400" b="1">
                <a:latin typeface="Arial" panose="020B0604020202020204" pitchFamily="34" charset="0"/>
              </a:rPr>
              <a:t>×4=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2" name="文本框 2061"/>
          <p:cNvSpPr txBox="1"/>
          <p:nvPr/>
        </p:nvSpPr>
        <p:spPr>
          <a:xfrm>
            <a:off x="3203575" y="2166938"/>
            <a:ext cx="21955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8</a:t>
            </a:r>
            <a:r>
              <a:rPr lang="en-US" altLang="zh-CN" sz="5400" b="1">
                <a:latin typeface="Arial" panose="020B0604020202020204" pitchFamily="34" charset="0"/>
              </a:rPr>
              <a:t>×5=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3" name="文本框 2062"/>
          <p:cNvSpPr txBox="1"/>
          <p:nvPr/>
        </p:nvSpPr>
        <p:spPr>
          <a:xfrm>
            <a:off x="3203575" y="2959100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72</a:t>
            </a:r>
            <a:r>
              <a:rPr lang="en-US" altLang="zh-CN" sz="5400" b="1">
                <a:latin typeface="Arial" panose="020B0604020202020204" pitchFamily="34" charset="0"/>
              </a:rPr>
              <a:t>÷9=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4" name="文本框 2063"/>
          <p:cNvSpPr txBox="1"/>
          <p:nvPr/>
        </p:nvSpPr>
        <p:spPr>
          <a:xfrm>
            <a:off x="3132138" y="3751263"/>
            <a:ext cx="24844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16</a:t>
            </a:r>
            <a:r>
              <a:rPr lang="en-US" altLang="zh-CN" sz="5400" b="1">
                <a:latin typeface="Arial" panose="020B0604020202020204" pitchFamily="34" charset="0"/>
              </a:rPr>
              <a:t>÷2=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5" name="文本框 2064"/>
          <p:cNvSpPr txBox="1"/>
          <p:nvPr/>
        </p:nvSpPr>
        <p:spPr>
          <a:xfrm>
            <a:off x="3203575" y="4471988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32</a:t>
            </a:r>
            <a:r>
              <a:rPr lang="en-US" altLang="zh-CN" sz="5400" b="1">
                <a:latin typeface="Arial" panose="020B0604020202020204" pitchFamily="34" charset="0"/>
              </a:rPr>
              <a:t>÷4=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6" name="文本框 2065"/>
          <p:cNvSpPr txBox="1"/>
          <p:nvPr/>
        </p:nvSpPr>
        <p:spPr>
          <a:xfrm>
            <a:off x="3203575" y="5192713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49</a:t>
            </a:r>
            <a:r>
              <a:rPr lang="en-US" altLang="zh-CN" sz="5400" b="1">
                <a:latin typeface="Arial" panose="020B0604020202020204" pitchFamily="34" charset="0"/>
              </a:rPr>
              <a:t>÷7=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7" name="文本框 2066"/>
          <p:cNvSpPr txBox="1"/>
          <p:nvPr/>
        </p:nvSpPr>
        <p:spPr>
          <a:xfrm>
            <a:off x="3276600" y="5911850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63</a:t>
            </a:r>
            <a:r>
              <a:rPr lang="en-US" altLang="zh-CN" sz="5400" b="1">
                <a:latin typeface="Arial" panose="020B0604020202020204" pitchFamily="34" charset="0"/>
              </a:rPr>
              <a:t>÷7=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8" name="文本框 2067"/>
          <p:cNvSpPr txBox="1"/>
          <p:nvPr/>
        </p:nvSpPr>
        <p:spPr>
          <a:xfrm>
            <a:off x="6011863" y="727075"/>
            <a:ext cx="24844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25</a:t>
            </a:r>
            <a:r>
              <a:rPr lang="en-US" altLang="zh-CN" sz="5400" b="1">
                <a:latin typeface="Arial" panose="020B0604020202020204" pitchFamily="34" charset="0"/>
              </a:rPr>
              <a:t>÷5=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69" name="文本框 2068"/>
          <p:cNvSpPr txBox="1"/>
          <p:nvPr/>
        </p:nvSpPr>
        <p:spPr>
          <a:xfrm>
            <a:off x="6011863" y="1447800"/>
            <a:ext cx="24844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18</a:t>
            </a:r>
            <a:r>
              <a:rPr lang="en-US" altLang="zh-CN" sz="5400" b="1">
                <a:latin typeface="Arial" panose="020B0604020202020204" pitchFamily="34" charset="0"/>
              </a:rPr>
              <a:t>÷3=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70" name="文本框 2069"/>
          <p:cNvSpPr txBox="1"/>
          <p:nvPr/>
        </p:nvSpPr>
        <p:spPr>
          <a:xfrm>
            <a:off x="6048375" y="2166938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48</a:t>
            </a:r>
            <a:r>
              <a:rPr lang="en-US" altLang="zh-CN" sz="5400" b="1">
                <a:latin typeface="Arial" panose="020B0604020202020204" pitchFamily="34" charset="0"/>
              </a:rPr>
              <a:t>÷6=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71" name="文本框 2070"/>
          <p:cNvSpPr txBox="1"/>
          <p:nvPr/>
        </p:nvSpPr>
        <p:spPr>
          <a:xfrm>
            <a:off x="6192838" y="2959100"/>
            <a:ext cx="21955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9</a:t>
            </a:r>
            <a:r>
              <a:rPr lang="en-US" altLang="zh-CN" sz="5400" b="1">
                <a:latin typeface="Arial" panose="020B0604020202020204" pitchFamily="34" charset="0"/>
              </a:rPr>
              <a:t>×6=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72" name="文本框 2071"/>
          <p:cNvSpPr txBox="1"/>
          <p:nvPr/>
        </p:nvSpPr>
        <p:spPr>
          <a:xfrm>
            <a:off x="6156325" y="3679825"/>
            <a:ext cx="24844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64</a:t>
            </a:r>
            <a:r>
              <a:rPr lang="en-US" altLang="zh-CN" sz="5400" b="1">
                <a:latin typeface="Arial" panose="020B0604020202020204" pitchFamily="34" charset="0"/>
              </a:rPr>
              <a:t>÷8=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73" name="文本框 2072"/>
          <p:cNvSpPr txBox="1"/>
          <p:nvPr/>
        </p:nvSpPr>
        <p:spPr>
          <a:xfrm>
            <a:off x="6156325" y="4471988"/>
            <a:ext cx="21955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3</a:t>
            </a:r>
            <a:r>
              <a:rPr lang="en-US" altLang="zh-CN" sz="5400" b="1">
                <a:latin typeface="Arial" panose="020B0604020202020204" pitchFamily="34" charset="0"/>
              </a:rPr>
              <a:t>×7=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74" name="文本框 2073"/>
          <p:cNvSpPr txBox="1"/>
          <p:nvPr/>
        </p:nvSpPr>
        <p:spPr>
          <a:xfrm>
            <a:off x="6119813" y="5192713"/>
            <a:ext cx="24844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54</a:t>
            </a:r>
            <a:r>
              <a:rPr lang="en-US" altLang="zh-CN" sz="5400" b="1">
                <a:latin typeface="Arial" panose="020B0604020202020204" pitchFamily="34" charset="0"/>
              </a:rPr>
              <a:t>÷6=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75" name="文本框 2074"/>
          <p:cNvSpPr txBox="1"/>
          <p:nvPr/>
        </p:nvSpPr>
        <p:spPr>
          <a:xfrm>
            <a:off x="6300788" y="5911850"/>
            <a:ext cx="21955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6</a:t>
            </a:r>
            <a:r>
              <a:rPr lang="en-US" altLang="zh-CN" sz="5400" b="1">
                <a:latin typeface="Arial" panose="020B0604020202020204" pitchFamily="34" charset="0"/>
              </a:rPr>
              <a:t>×7=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2076" name="矩形 2075" descr="白色大理石"/>
          <p:cNvSpPr/>
          <p:nvPr/>
        </p:nvSpPr>
        <p:spPr>
          <a:xfrm>
            <a:off x="1258888" y="0"/>
            <a:ext cx="7129462" cy="620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>
                <a:blipFill rotWithShape="0">
                  <a:blip r:embed="rId1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你能在3分钟内算完吗?</a:t>
            </a:r>
            <a:endParaRPr lang="zh-CN" altLang="en-US" sz="3600">
              <a:blipFill rotWithShape="0">
                <a:blip r:embed="rId1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78" name="文本框 2077"/>
          <p:cNvSpPr txBox="1"/>
          <p:nvPr/>
        </p:nvSpPr>
        <p:spPr>
          <a:xfrm>
            <a:off x="2051050" y="695325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56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79" name="文本框 2078"/>
          <p:cNvSpPr txBox="1"/>
          <p:nvPr/>
        </p:nvSpPr>
        <p:spPr>
          <a:xfrm>
            <a:off x="2051050" y="1447800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9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0" name="文本框 2079"/>
          <p:cNvSpPr txBox="1"/>
          <p:nvPr/>
        </p:nvSpPr>
        <p:spPr>
          <a:xfrm>
            <a:off x="1979613" y="2166938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64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1" name="文本框 2080"/>
          <p:cNvSpPr txBox="1"/>
          <p:nvPr/>
        </p:nvSpPr>
        <p:spPr>
          <a:xfrm>
            <a:off x="2268538" y="2959100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6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2" name="文本框 2081"/>
          <p:cNvSpPr txBox="1"/>
          <p:nvPr/>
        </p:nvSpPr>
        <p:spPr>
          <a:xfrm>
            <a:off x="1979613" y="3608388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30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3" name="文本框 2082"/>
          <p:cNvSpPr txBox="1"/>
          <p:nvPr/>
        </p:nvSpPr>
        <p:spPr>
          <a:xfrm>
            <a:off x="2268538" y="4400550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9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4" name="文本框 2083"/>
          <p:cNvSpPr txBox="1"/>
          <p:nvPr/>
        </p:nvSpPr>
        <p:spPr>
          <a:xfrm>
            <a:off x="2051050" y="5264150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18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5" name="文本框 2084"/>
          <p:cNvSpPr txBox="1"/>
          <p:nvPr/>
        </p:nvSpPr>
        <p:spPr>
          <a:xfrm>
            <a:off x="2268538" y="5984875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9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6" name="文本框 2085"/>
          <p:cNvSpPr txBox="1"/>
          <p:nvPr/>
        </p:nvSpPr>
        <p:spPr>
          <a:xfrm>
            <a:off x="5076825" y="800100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63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7" name="文本框 2086"/>
          <p:cNvSpPr txBox="1"/>
          <p:nvPr/>
        </p:nvSpPr>
        <p:spPr>
          <a:xfrm>
            <a:off x="5148263" y="1447800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20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8" name="文本框 2087"/>
          <p:cNvSpPr txBox="1"/>
          <p:nvPr/>
        </p:nvSpPr>
        <p:spPr>
          <a:xfrm>
            <a:off x="5148263" y="2239963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40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89" name="文本框 2088"/>
          <p:cNvSpPr txBox="1"/>
          <p:nvPr/>
        </p:nvSpPr>
        <p:spPr>
          <a:xfrm>
            <a:off x="5508625" y="2887663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8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0" name="文本框 2089"/>
          <p:cNvSpPr txBox="1"/>
          <p:nvPr/>
        </p:nvSpPr>
        <p:spPr>
          <a:xfrm>
            <a:off x="5435600" y="3824288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8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1" name="文本框 2090"/>
          <p:cNvSpPr txBox="1"/>
          <p:nvPr/>
        </p:nvSpPr>
        <p:spPr>
          <a:xfrm>
            <a:off x="5435600" y="4471988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8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2" name="文本框 2091"/>
          <p:cNvSpPr txBox="1"/>
          <p:nvPr/>
        </p:nvSpPr>
        <p:spPr>
          <a:xfrm>
            <a:off x="5508625" y="5264150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7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3" name="文本框 2092"/>
          <p:cNvSpPr txBox="1"/>
          <p:nvPr/>
        </p:nvSpPr>
        <p:spPr>
          <a:xfrm>
            <a:off x="5580063" y="5951538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9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4" name="文本框 2093"/>
          <p:cNvSpPr txBox="1"/>
          <p:nvPr/>
        </p:nvSpPr>
        <p:spPr>
          <a:xfrm>
            <a:off x="8316913" y="727075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5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5" name="文本框 2094"/>
          <p:cNvSpPr txBox="1"/>
          <p:nvPr/>
        </p:nvSpPr>
        <p:spPr>
          <a:xfrm>
            <a:off x="8313738" y="1447800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6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6" name="文本框 2095"/>
          <p:cNvSpPr txBox="1"/>
          <p:nvPr/>
        </p:nvSpPr>
        <p:spPr>
          <a:xfrm>
            <a:off x="8316913" y="2239963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8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7" name="文本框 2096"/>
          <p:cNvSpPr txBox="1"/>
          <p:nvPr/>
        </p:nvSpPr>
        <p:spPr>
          <a:xfrm>
            <a:off x="8061325" y="2959100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54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8" name="文本框 2097"/>
          <p:cNvSpPr txBox="1"/>
          <p:nvPr/>
        </p:nvSpPr>
        <p:spPr>
          <a:xfrm>
            <a:off x="8385175" y="3679825"/>
            <a:ext cx="10826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8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099" name="文本框 2098"/>
          <p:cNvSpPr txBox="1"/>
          <p:nvPr/>
        </p:nvSpPr>
        <p:spPr>
          <a:xfrm>
            <a:off x="8061325" y="4471988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21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100" name="文本框 2099"/>
          <p:cNvSpPr txBox="1"/>
          <p:nvPr/>
        </p:nvSpPr>
        <p:spPr>
          <a:xfrm>
            <a:off x="8385175" y="5192713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9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101" name="文本框 2100"/>
          <p:cNvSpPr txBox="1"/>
          <p:nvPr/>
        </p:nvSpPr>
        <p:spPr>
          <a:xfrm>
            <a:off x="8242300" y="5951538"/>
            <a:ext cx="10826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FF"/>
                </a:solidFill>
                <a:latin typeface="Arial" panose="020B0604020202020204" pitchFamily="34" charset="0"/>
              </a:rPr>
              <a:t>42</a:t>
            </a:r>
            <a:endParaRPr lang="en-US" altLang="zh-CN" sz="48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" grpId="0"/>
      <p:bldP spid="2079" grpId="0"/>
      <p:bldP spid="2080" grpId="0"/>
      <p:bldP spid="2081" grpId="0"/>
      <p:bldP spid="2082" grpId="0"/>
      <p:bldP spid="2083" grpId="0"/>
      <p:bldP spid="2084" grpId="0"/>
      <p:bldP spid="2085" grpId="0"/>
      <p:bldP spid="2086" grpId="0"/>
      <p:bldP spid="2087" grpId="0"/>
      <p:bldP spid="2088" grpId="0"/>
      <p:bldP spid="2089" grpId="0"/>
      <p:bldP spid="2090" grpId="0"/>
      <p:bldP spid="2091" grpId="0"/>
      <p:bldP spid="2092" grpId="0"/>
      <p:bldP spid="2093" grpId="0"/>
      <p:bldP spid="2094" grpId="0"/>
      <p:bldP spid="2095" grpId="0"/>
      <p:bldP spid="2096" grpId="0"/>
      <p:bldP spid="2097" grpId="0"/>
      <p:bldP spid="2098" grpId="0"/>
      <p:bldP spid="2099" grpId="0"/>
      <p:bldP spid="2100" grpId="0"/>
      <p:bldP spid="21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7" name="图片 3076" descr="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89138"/>
            <a:ext cx="1908175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3077" descr="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613" y="1989138"/>
            <a:ext cx="1981200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9" name="图片 3078" descr="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363" y="1916113"/>
            <a:ext cx="1958975" cy="2017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图片 3079" descr="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850" y="2017713"/>
            <a:ext cx="1835150" cy="1843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1" name="直接连接符 3080"/>
          <p:cNvSpPr/>
          <p:nvPr/>
        </p:nvSpPr>
        <p:spPr>
          <a:xfrm>
            <a:off x="1979613" y="3068638"/>
            <a:ext cx="504825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82" name="直接连接符 3081"/>
          <p:cNvSpPr/>
          <p:nvPr/>
        </p:nvSpPr>
        <p:spPr>
          <a:xfrm>
            <a:off x="4427538" y="2997200"/>
            <a:ext cx="504825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83" name="直接连接符 3082"/>
          <p:cNvSpPr/>
          <p:nvPr/>
        </p:nvSpPr>
        <p:spPr>
          <a:xfrm>
            <a:off x="6877050" y="2924175"/>
            <a:ext cx="504825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84" name="矩形 3083" descr="白色大理石"/>
          <p:cNvSpPr/>
          <p:nvPr/>
        </p:nvSpPr>
        <p:spPr>
          <a:xfrm>
            <a:off x="1042988" y="333375"/>
            <a:ext cx="71294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>
                <a:blipFill rotWithShape="0">
                  <a:blip r:embed="rId5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同学们参观展览.</a:t>
            </a:r>
            <a:endParaRPr lang="zh-CN" altLang="en-US" sz="3600">
              <a:blipFill rotWithShape="0">
                <a:blip r:embed="rId5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85" name="文本框 3084"/>
          <p:cNvSpPr txBox="1"/>
          <p:nvPr/>
        </p:nvSpPr>
        <p:spPr>
          <a:xfrm>
            <a:off x="1727200" y="2420938"/>
            <a:ext cx="1331913" cy="1160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3333FF"/>
                </a:solidFill>
                <a:latin typeface="Arial" panose="020B0604020202020204" pitchFamily="34" charset="0"/>
              </a:rPr>
              <a:t>走了</a:t>
            </a:r>
            <a:endParaRPr lang="zh-CN" altLang="en-US" sz="28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3333FF"/>
                </a:solidFill>
                <a:latin typeface="Arial" panose="020B0604020202020204" pitchFamily="34" charset="0"/>
              </a:rPr>
              <a:t>(   )</a:t>
            </a:r>
            <a:r>
              <a:rPr lang="zh-CN" altLang="en-US" sz="2800" b="1" dirty="0">
                <a:solidFill>
                  <a:srgbClr val="3333FF"/>
                </a:solidFill>
                <a:latin typeface="Arial" panose="020B0604020202020204" pitchFamily="34" charset="0"/>
              </a:rPr>
              <a:t>分</a:t>
            </a:r>
            <a:endParaRPr lang="zh-CN" altLang="en-US" sz="2800" b="1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3086" name="文本框 3085"/>
          <p:cNvSpPr txBox="1"/>
          <p:nvPr/>
        </p:nvSpPr>
        <p:spPr>
          <a:xfrm>
            <a:off x="4248150" y="2349500"/>
            <a:ext cx="1331913" cy="1160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3333FF"/>
                </a:solidFill>
                <a:latin typeface="Arial" panose="020B0604020202020204" pitchFamily="34" charset="0"/>
              </a:rPr>
              <a:t>经过</a:t>
            </a:r>
            <a:endParaRPr lang="zh-CN" altLang="en-US" sz="28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3333FF"/>
                </a:solidFill>
                <a:latin typeface="Arial" panose="020B0604020202020204" pitchFamily="34" charset="0"/>
              </a:rPr>
              <a:t>(   )</a:t>
            </a:r>
            <a:r>
              <a:rPr lang="zh-CN" altLang="en-US" sz="2800" b="1" dirty="0">
                <a:solidFill>
                  <a:srgbClr val="3333FF"/>
                </a:solidFill>
                <a:latin typeface="Arial" panose="020B0604020202020204" pitchFamily="34" charset="0"/>
              </a:rPr>
              <a:t>分</a:t>
            </a:r>
            <a:endParaRPr lang="zh-CN" altLang="en-US" sz="2800" b="1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3087" name="文本框 3086"/>
          <p:cNvSpPr txBox="1"/>
          <p:nvPr/>
        </p:nvSpPr>
        <p:spPr>
          <a:xfrm>
            <a:off x="6624638" y="2276475"/>
            <a:ext cx="1331912" cy="1160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3333FF"/>
                </a:solidFill>
                <a:latin typeface="Arial" panose="020B0604020202020204" pitchFamily="34" charset="0"/>
              </a:rPr>
              <a:t>走了</a:t>
            </a:r>
            <a:endParaRPr lang="zh-CN" altLang="en-US" sz="28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3333FF"/>
                </a:solidFill>
                <a:latin typeface="Arial" panose="020B0604020202020204" pitchFamily="34" charset="0"/>
              </a:rPr>
              <a:t>(   )</a:t>
            </a:r>
            <a:r>
              <a:rPr lang="zh-CN" altLang="en-US" sz="2800" b="1" dirty="0">
                <a:solidFill>
                  <a:srgbClr val="3333FF"/>
                </a:solidFill>
                <a:latin typeface="Arial" panose="020B0604020202020204" pitchFamily="34" charset="0"/>
              </a:rPr>
              <a:t>分</a:t>
            </a:r>
            <a:endParaRPr lang="zh-CN" altLang="en-US" sz="2800" b="1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3088" name="文本框 3087"/>
          <p:cNvSpPr txBox="1"/>
          <p:nvPr/>
        </p:nvSpPr>
        <p:spPr>
          <a:xfrm>
            <a:off x="395288" y="4365625"/>
            <a:ext cx="13319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出发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3089" name="文本框 3088"/>
          <p:cNvSpPr txBox="1"/>
          <p:nvPr/>
        </p:nvSpPr>
        <p:spPr>
          <a:xfrm>
            <a:off x="2771775" y="4365625"/>
            <a:ext cx="13319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到达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3090" name="文本框 3089"/>
          <p:cNvSpPr txBox="1"/>
          <p:nvPr/>
        </p:nvSpPr>
        <p:spPr>
          <a:xfrm>
            <a:off x="5219700" y="4292600"/>
            <a:ext cx="1331913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参观结束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3091" name="文本框 3090"/>
          <p:cNvSpPr txBox="1"/>
          <p:nvPr/>
        </p:nvSpPr>
        <p:spPr>
          <a:xfrm>
            <a:off x="7451725" y="4221163"/>
            <a:ext cx="1692275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回到学校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3092" name="矩形 3091"/>
          <p:cNvSpPr/>
          <p:nvPr/>
        </p:nvSpPr>
        <p:spPr>
          <a:xfrm>
            <a:off x="250825" y="5805488"/>
            <a:ext cx="1657350" cy="71913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3" name="矩形 3092"/>
          <p:cNvSpPr/>
          <p:nvPr/>
        </p:nvSpPr>
        <p:spPr>
          <a:xfrm>
            <a:off x="2698750" y="5805488"/>
            <a:ext cx="1657350" cy="71913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4" name="矩形 3093"/>
          <p:cNvSpPr/>
          <p:nvPr/>
        </p:nvSpPr>
        <p:spPr>
          <a:xfrm>
            <a:off x="5075238" y="5805488"/>
            <a:ext cx="1657350" cy="71913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5" name="矩形 3094"/>
          <p:cNvSpPr/>
          <p:nvPr/>
        </p:nvSpPr>
        <p:spPr>
          <a:xfrm>
            <a:off x="7380288" y="5805488"/>
            <a:ext cx="1657350" cy="71913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96" name="文本框 3095"/>
          <p:cNvSpPr txBox="1"/>
          <p:nvPr/>
        </p:nvSpPr>
        <p:spPr>
          <a:xfrm>
            <a:off x="468313" y="5805488"/>
            <a:ext cx="13319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66"/>
                </a:solidFill>
                <a:latin typeface="Arial" panose="020B0604020202020204" pitchFamily="34" charset="0"/>
              </a:rPr>
              <a:t>7:50</a:t>
            </a:r>
            <a:endParaRPr lang="en-US" altLang="zh-CN" sz="40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3097" name="文本框 3096"/>
          <p:cNvSpPr txBox="1"/>
          <p:nvPr/>
        </p:nvSpPr>
        <p:spPr>
          <a:xfrm>
            <a:off x="2843213" y="5805488"/>
            <a:ext cx="13319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66"/>
                </a:solidFill>
                <a:latin typeface="Arial" panose="020B0604020202020204" pitchFamily="34" charset="0"/>
              </a:rPr>
              <a:t>8:30</a:t>
            </a:r>
            <a:endParaRPr lang="en-US" altLang="zh-CN" sz="40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3099" name="文本框 3098"/>
          <p:cNvSpPr txBox="1"/>
          <p:nvPr/>
        </p:nvSpPr>
        <p:spPr>
          <a:xfrm>
            <a:off x="1835150" y="3116263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66"/>
                </a:solidFill>
                <a:latin typeface="Arial" panose="020B0604020202020204" pitchFamily="34" charset="0"/>
              </a:rPr>
              <a:t>40</a:t>
            </a:r>
            <a:endParaRPr lang="en-US" altLang="zh-CN" sz="2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3100" name="文本框 3099"/>
          <p:cNvSpPr txBox="1"/>
          <p:nvPr/>
        </p:nvSpPr>
        <p:spPr>
          <a:xfrm>
            <a:off x="5292725" y="5805488"/>
            <a:ext cx="13319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66"/>
                </a:solidFill>
                <a:latin typeface="Arial" panose="020B0604020202020204" pitchFamily="34" charset="0"/>
              </a:rPr>
              <a:t>9:20</a:t>
            </a:r>
            <a:endParaRPr lang="en-US" altLang="zh-CN" sz="40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3101" name="文本框 3100"/>
          <p:cNvSpPr txBox="1"/>
          <p:nvPr/>
        </p:nvSpPr>
        <p:spPr>
          <a:xfrm>
            <a:off x="4356100" y="3068638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66"/>
                </a:solidFill>
                <a:latin typeface="Arial" panose="020B0604020202020204" pitchFamily="34" charset="0"/>
              </a:rPr>
              <a:t>50</a:t>
            </a:r>
            <a:endParaRPr lang="en-US" altLang="zh-CN" sz="2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3102" name="文本框 3101"/>
          <p:cNvSpPr txBox="1"/>
          <p:nvPr/>
        </p:nvSpPr>
        <p:spPr>
          <a:xfrm>
            <a:off x="7812088" y="5805488"/>
            <a:ext cx="13319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66"/>
                </a:solidFill>
                <a:latin typeface="Arial" panose="020B0604020202020204" pitchFamily="34" charset="0"/>
              </a:rPr>
              <a:t>9:55</a:t>
            </a:r>
            <a:endParaRPr lang="en-US" altLang="zh-CN" sz="40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3103" name="文本框 3102"/>
          <p:cNvSpPr txBox="1"/>
          <p:nvPr/>
        </p:nvSpPr>
        <p:spPr>
          <a:xfrm>
            <a:off x="6732588" y="2997200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66"/>
                </a:solidFill>
                <a:latin typeface="Arial" panose="020B0604020202020204" pitchFamily="34" charset="0"/>
              </a:rPr>
              <a:t>35</a:t>
            </a:r>
            <a:endParaRPr lang="en-US" altLang="zh-CN" sz="24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7" grpId="0"/>
      <p:bldP spid="3099" grpId="0"/>
      <p:bldP spid="3100" grpId="0"/>
      <p:bldP spid="3101" grpId="0"/>
      <p:bldP spid="3102" grpId="0"/>
      <p:bldP spid="31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图片 4097" descr="SSL103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33400"/>
            <a:ext cx="8458200" cy="6324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直接连接符 4098"/>
          <p:cNvSpPr/>
          <p:nvPr/>
        </p:nvSpPr>
        <p:spPr>
          <a:xfrm flipV="1">
            <a:off x="609600" y="3505200"/>
            <a:ext cx="1524000" cy="1676400"/>
          </a:xfrm>
          <a:prstGeom prst="line">
            <a:avLst/>
          </a:prstGeom>
          <a:ln w="76200" cap="flat" cmpd="sng">
            <a:solidFill>
              <a:srgbClr val="0066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00" name="直接连接符 4099"/>
          <p:cNvSpPr/>
          <p:nvPr/>
        </p:nvSpPr>
        <p:spPr>
          <a:xfrm flipV="1">
            <a:off x="2819400" y="3505200"/>
            <a:ext cx="3657600" cy="1676400"/>
          </a:xfrm>
          <a:prstGeom prst="line">
            <a:avLst/>
          </a:prstGeom>
          <a:ln w="76200" cap="flat" cmpd="sng">
            <a:solidFill>
              <a:srgbClr val="0066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01" name="直接连接符 4100"/>
          <p:cNvSpPr/>
          <p:nvPr/>
        </p:nvSpPr>
        <p:spPr>
          <a:xfrm flipV="1">
            <a:off x="4724400" y="2590800"/>
            <a:ext cx="152400" cy="2743200"/>
          </a:xfrm>
          <a:prstGeom prst="line">
            <a:avLst/>
          </a:prstGeom>
          <a:ln w="76200" cap="flat" cmpd="sng">
            <a:solidFill>
              <a:srgbClr val="0066FF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4" name="图片 5123" descr="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988" y="0"/>
            <a:ext cx="7488237" cy="50847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6" name="组合 5125"/>
          <p:cNvGrpSpPr/>
          <p:nvPr/>
        </p:nvGrpSpPr>
        <p:grpSpPr>
          <a:xfrm>
            <a:off x="1116013" y="5084763"/>
            <a:ext cx="8027987" cy="1450975"/>
            <a:chOff x="703" y="3192"/>
            <a:chExt cx="5057" cy="914"/>
          </a:xfrm>
        </p:grpSpPr>
        <p:sp>
          <p:nvSpPr>
            <p:cNvPr id="5127" name="矩形 5126"/>
            <p:cNvSpPr/>
            <p:nvPr/>
          </p:nvSpPr>
          <p:spPr>
            <a:xfrm>
              <a:off x="703" y="3339"/>
              <a:ext cx="726" cy="681"/>
            </a:xfrm>
            <a:prstGeom prst="rect">
              <a:avLst/>
            </a:prstGeom>
            <a:solidFill>
              <a:srgbClr val="99FF99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8" name="矩形 5127"/>
            <p:cNvSpPr/>
            <p:nvPr/>
          </p:nvSpPr>
          <p:spPr>
            <a:xfrm>
              <a:off x="2154" y="3339"/>
              <a:ext cx="726" cy="681"/>
            </a:xfrm>
            <a:prstGeom prst="rect">
              <a:avLst/>
            </a:prstGeom>
            <a:solidFill>
              <a:srgbClr val="99FF99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9" name="矩形 5128"/>
            <p:cNvSpPr/>
            <p:nvPr/>
          </p:nvSpPr>
          <p:spPr>
            <a:xfrm>
              <a:off x="3606" y="3339"/>
              <a:ext cx="726" cy="681"/>
            </a:xfrm>
            <a:prstGeom prst="rect">
              <a:avLst/>
            </a:prstGeom>
            <a:solidFill>
              <a:srgbClr val="99FF99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0" name="椭圆 5129"/>
            <p:cNvSpPr/>
            <p:nvPr/>
          </p:nvSpPr>
          <p:spPr>
            <a:xfrm>
              <a:off x="1474" y="3385"/>
              <a:ext cx="635" cy="589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1" name="文本框 5130"/>
            <p:cNvSpPr txBox="1"/>
            <p:nvPr/>
          </p:nvSpPr>
          <p:spPr>
            <a:xfrm>
              <a:off x="2925" y="3203"/>
              <a:ext cx="635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8800">
                  <a:latin typeface="Arial" panose="020B0604020202020204" pitchFamily="34" charset="0"/>
                </a:rPr>
                <a:t>=</a:t>
              </a:r>
              <a:endParaRPr lang="en-US" altLang="zh-CN" sz="8800">
                <a:latin typeface="Arial" panose="020B0604020202020204" pitchFamily="34" charset="0"/>
              </a:endParaRPr>
            </a:p>
          </p:txBody>
        </p:sp>
        <p:sp>
          <p:nvSpPr>
            <p:cNvPr id="5132" name="文本框 5131"/>
            <p:cNvSpPr txBox="1"/>
            <p:nvPr/>
          </p:nvSpPr>
          <p:spPr>
            <a:xfrm>
              <a:off x="4377" y="3192"/>
              <a:ext cx="1383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8800">
                  <a:latin typeface="Arial" panose="020B0604020202020204" pitchFamily="34" charset="0"/>
                </a:rPr>
                <a:t>(</a:t>
              </a:r>
              <a:r>
                <a:rPr lang="zh-CN" altLang="en-US" sz="8800" dirty="0">
                  <a:latin typeface="Arial" panose="020B0604020202020204" pitchFamily="34" charset="0"/>
                </a:rPr>
                <a:t>个</a:t>
              </a:r>
              <a:r>
                <a:rPr lang="en-US" altLang="zh-CN" sz="8800">
                  <a:latin typeface="Arial" panose="020B0604020202020204" pitchFamily="34" charset="0"/>
                </a:rPr>
                <a:t>)</a:t>
              </a:r>
              <a:endParaRPr lang="en-US" altLang="zh-CN" sz="8800">
                <a:latin typeface="Arial" panose="020B0604020202020204" pitchFamily="34" charset="0"/>
              </a:endParaRPr>
            </a:p>
          </p:txBody>
        </p:sp>
        <p:sp>
          <p:nvSpPr>
            <p:cNvPr id="5133" name="文本框 5132"/>
            <p:cNvSpPr txBox="1"/>
            <p:nvPr/>
          </p:nvSpPr>
          <p:spPr>
            <a:xfrm>
              <a:off x="1399" y="3203"/>
              <a:ext cx="937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endParaRPr sz="88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5134" name="文本框 5133"/>
          <p:cNvSpPr txBox="1"/>
          <p:nvPr/>
        </p:nvSpPr>
        <p:spPr>
          <a:xfrm>
            <a:off x="1260475" y="5164138"/>
            <a:ext cx="1511300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>
                <a:latin typeface="Arial" panose="020B0604020202020204" pitchFamily="34" charset="0"/>
              </a:rPr>
              <a:t>4</a:t>
            </a:r>
            <a:endParaRPr lang="en-US" altLang="zh-CN" sz="8800" b="1">
              <a:latin typeface="Arial" panose="020B0604020202020204" pitchFamily="34" charset="0"/>
            </a:endParaRPr>
          </a:p>
        </p:txBody>
      </p:sp>
      <p:sp>
        <p:nvSpPr>
          <p:cNvPr id="5135" name="文本框 5134"/>
          <p:cNvSpPr txBox="1"/>
          <p:nvPr/>
        </p:nvSpPr>
        <p:spPr>
          <a:xfrm>
            <a:off x="3563938" y="5091113"/>
            <a:ext cx="1511300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>
                <a:latin typeface="Arial" panose="020B0604020202020204" pitchFamily="34" charset="0"/>
              </a:rPr>
              <a:t>5</a:t>
            </a:r>
            <a:endParaRPr lang="en-US" altLang="zh-CN" sz="8800" b="1">
              <a:latin typeface="Arial" panose="020B0604020202020204" pitchFamily="34" charset="0"/>
            </a:endParaRPr>
          </a:p>
        </p:txBody>
      </p:sp>
      <p:sp>
        <p:nvSpPr>
          <p:cNvPr id="5136" name="文本框 5135"/>
          <p:cNvSpPr txBox="1"/>
          <p:nvPr/>
        </p:nvSpPr>
        <p:spPr>
          <a:xfrm>
            <a:off x="5581650" y="5084763"/>
            <a:ext cx="1511300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>
                <a:latin typeface="Arial" panose="020B0604020202020204" pitchFamily="34" charset="0"/>
              </a:rPr>
              <a:t>20</a:t>
            </a:r>
            <a:endParaRPr lang="en-US" altLang="zh-CN" sz="8800" b="1">
              <a:latin typeface="Arial" panose="020B0604020202020204" pitchFamily="34" charset="0"/>
            </a:endParaRPr>
          </a:p>
        </p:txBody>
      </p:sp>
      <p:sp>
        <p:nvSpPr>
          <p:cNvPr id="5137" name="文本框 5136"/>
          <p:cNvSpPr txBox="1"/>
          <p:nvPr/>
        </p:nvSpPr>
        <p:spPr>
          <a:xfrm>
            <a:off x="2268538" y="5213350"/>
            <a:ext cx="15113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>
                <a:latin typeface="Arial" panose="020B0604020202020204" pitchFamily="34" charset="0"/>
              </a:rPr>
              <a:t>×</a:t>
            </a:r>
            <a:endParaRPr lang="en-US" altLang="zh-CN" sz="80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/>
      <p:bldP spid="5135" grpId="0"/>
      <p:bldP spid="5136" grpId="0"/>
      <p:bldP spid="51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8" name="图片 6147" descr="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2292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49" name="组合 6148"/>
          <p:cNvGrpSpPr/>
          <p:nvPr/>
        </p:nvGrpSpPr>
        <p:grpSpPr>
          <a:xfrm>
            <a:off x="1116013" y="5407025"/>
            <a:ext cx="8027987" cy="1450975"/>
            <a:chOff x="703" y="3192"/>
            <a:chExt cx="5057" cy="914"/>
          </a:xfrm>
        </p:grpSpPr>
        <p:sp>
          <p:nvSpPr>
            <p:cNvPr id="6150" name="矩形 6149"/>
            <p:cNvSpPr/>
            <p:nvPr/>
          </p:nvSpPr>
          <p:spPr>
            <a:xfrm>
              <a:off x="703" y="3339"/>
              <a:ext cx="726" cy="681"/>
            </a:xfrm>
            <a:prstGeom prst="rect">
              <a:avLst/>
            </a:prstGeom>
            <a:solidFill>
              <a:srgbClr val="00FFFF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endParaRPr dirty="0">
                <a:solidFill>
                  <a:srgbClr val="00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51" name="矩形 6150"/>
            <p:cNvSpPr/>
            <p:nvPr/>
          </p:nvSpPr>
          <p:spPr>
            <a:xfrm>
              <a:off x="2154" y="3339"/>
              <a:ext cx="726" cy="681"/>
            </a:xfrm>
            <a:prstGeom prst="rect">
              <a:avLst/>
            </a:prstGeom>
            <a:solidFill>
              <a:srgbClr val="00FFFF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2" name="矩形 6151"/>
            <p:cNvSpPr/>
            <p:nvPr/>
          </p:nvSpPr>
          <p:spPr>
            <a:xfrm>
              <a:off x="3606" y="3339"/>
              <a:ext cx="726" cy="681"/>
            </a:xfrm>
            <a:prstGeom prst="rect">
              <a:avLst/>
            </a:prstGeom>
            <a:solidFill>
              <a:srgbClr val="00FFFF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3" name="椭圆 6152"/>
            <p:cNvSpPr/>
            <p:nvPr/>
          </p:nvSpPr>
          <p:spPr>
            <a:xfrm>
              <a:off x="1474" y="3385"/>
              <a:ext cx="635" cy="589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4" name="文本框 6153"/>
            <p:cNvSpPr txBox="1"/>
            <p:nvPr/>
          </p:nvSpPr>
          <p:spPr>
            <a:xfrm>
              <a:off x="2925" y="3203"/>
              <a:ext cx="635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8800">
                  <a:latin typeface="Arial" panose="020B0604020202020204" pitchFamily="34" charset="0"/>
                </a:rPr>
                <a:t>=</a:t>
              </a:r>
              <a:endParaRPr lang="en-US" altLang="zh-CN" sz="8800">
                <a:latin typeface="Arial" panose="020B0604020202020204" pitchFamily="34" charset="0"/>
              </a:endParaRPr>
            </a:p>
          </p:txBody>
        </p:sp>
        <p:sp>
          <p:nvSpPr>
            <p:cNvPr id="6155" name="文本框 6154"/>
            <p:cNvSpPr txBox="1"/>
            <p:nvPr/>
          </p:nvSpPr>
          <p:spPr>
            <a:xfrm>
              <a:off x="4377" y="3192"/>
              <a:ext cx="1383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8800">
                  <a:latin typeface="Arial" panose="020B0604020202020204" pitchFamily="34" charset="0"/>
                </a:rPr>
                <a:t>(</a:t>
              </a:r>
              <a:r>
                <a:rPr lang="zh-CN" altLang="en-US" sz="8800" dirty="0">
                  <a:latin typeface="Arial" panose="020B0604020202020204" pitchFamily="34" charset="0"/>
                </a:rPr>
                <a:t>个</a:t>
              </a:r>
              <a:r>
                <a:rPr lang="en-US" altLang="zh-CN" sz="8800">
                  <a:latin typeface="Arial" panose="020B0604020202020204" pitchFamily="34" charset="0"/>
                </a:rPr>
                <a:t>)</a:t>
              </a:r>
              <a:endParaRPr lang="en-US" altLang="zh-CN" sz="8800">
                <a:latin typeface="Arial" panose="020B0604020202020204" pitchFamily="34" charset="0"/>
              </a:endParaRPr>
            </a:p>
          </p:txBody>
        </p:sp>
        <p:sp>
          <p:nvSpPr>
            <p:cNvPr id="6156" name="文本框 6155"/>
            <p:cNvSpPr txBox="1"/>
            <p:nvPr/>
          </p:nvSpPr>
          <p:spPr>
            <a:xfrm>
              <a:off x="1399" y="3203"/>
              <a:ext cx="937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endParaRPr sz="88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6157" name="文本框 6156"/>
          <p:cNvSpPr txBox="1"/>
          <p:nvPr/>
        </p:nvSpPr>
        <p:spPr>
          <a:xfrm>
            <a:off x="971550" y="5451475"/>
            <a:ext cx="1511300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>
                <a:latin typeface="Arial" panose="020B0604020202020204" pitchFamily="34" charset="0"/>
              </a:rPr>
              <a:t>20</a:t>
            </a:r>
            <a:endParaRPr lang="en-US" altLang="zh-CN" sz="8800" b="1">
              <a:latin typeface="Arial" panose="020B0604020202020204" pitchFamily="34" charset="0"/>
            </a:endParaRPr>
          </a:p>
        </p:txBody>
      </p:sp>
      <p:sp>
        <p:nvSpPr>
          <p:cNvPr id="6158" name="文本框 6157"/>
          <p:cNvSpPr txBox="1"/>
          <p:nvPr/>
        </p:nvSpPr>
        <p:spPr>
          <a:xfrm>
            <a:off x="3565525" y="5451475"/>
            <a:ext cx="1511300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>
                <a:latin typeface="Arial" panose="020B0604020202020204" pitchFamily="34" charset="0"/>
              </a:rPr>
              <a:t>4</a:t>
            </a:r>
            <a:endParaRPr lang="en-US" altLang="zh-CN" sz="8800" b="1">
              <a:latin typeface="Arial" panose="020B0604020202020204" pitchFamily="34" charset="0"/>
            </a:endParaRPr>
          </a:p>
        </p:txBody>
      </p:sp>
      <p:sp>
        <p:nvSpPr>
          <p:cNvPr id="6159" name="文本框 6158"/>
          <p:cNvSpPr txBox="1"/>
          <p:nvPr/>
        </p:nvSpPr>
        <p:spPr>
          <a:xfrm>
            <a:off x="5868988" y="5451475"/>
            <a:ext cx="1511300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>
                <a:latin typeface="Arial" panose="020B0604020202020204" pitchFamily="34" charset="0"/>
              </a:rPr>
              <a:t>5</a:t>
            </a:r>
            <a:endParaRPr lang="en-US" altLang="zh-CN" sz="8800" b="1">
              <a:latin typeface="Arial" panose="020B0604020202020204" pitchFamily="34" charset="0"/>
            </a:endParaRPr>
          </a:p>
        </p:txBody>
      </p:sp>
      <p:sp>
        <p:nvSpPr>
          <p:cNvPr id="6162" name="文本框 6161"/>
          <p:cNvSpPr txBox="1"/>
          <p:nvPr/>
        </p:nvSpPr>
        <p:spPr>
          <a:xfrm>
            <a:off x="2268538" y="5424488"/>
            <a:ext cx="15113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>
                <a:latin typeface="Arial" panose="020B0604020202020204" pitchFamily="34" charset="0"/>
              </a:rPr>
              <a:t>÷</a:t>
            </a:r>
            <a:endParaRPr lang="en-US" altLang="zh-CN" sz="80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/>
      <p:bldP spid="6158" grpId="0"/>
      <p:bldP spid="6159" grpId="0"/>
      <p:bldP spid="61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2" name="图片 7171" descr="SSL103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6" name="图片 8195" descr="SSL103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文本框 8196"/>
          <p:cNvSpPr txBox="1"/>
          <p:nvPr/>
        </p:nvSpPr>
        <p:spPr>
          <a:xfrm>
            <a:off x="827088" y="5084763"/>
            <a:ext cx="5032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3333FF"/>
                </a:solidFill>
                <a:latin typeface="Arial" panose="020B0604020202020204" pitchFamily="34" charset="0"/>
              </a:rPr>
              <a:t>8</a:t>
            </a:r>
            <a:endParaRPr lang="en-US" altLang="zh-CN" sz="54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pic>
        <p:nvPicPr>
          <p:cNvPr id="8198" name="图片 8197" descr="SSL103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65175"/>
            <a:ext cx="9144000" cy="6453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文本框 8198"/>
          <p:cNvSpPr txBox="1"/>
          <p:nvPr/>
        </p:nvSpPr>
        <p:spPr>
          <a:xfrm>
            <a:off x="755650" y="5535613"/>
            <a:ext cx="7921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Arial" panose="020B0604020202020204" pitchFamily="34" charset="0"/>
              </a:rPr>
              <a:t>24</a:t>
            </a:r>
            <a:endParaRPr lang="en-US" altLang="zh-CN" sz="40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201" name="文本框 8200"/>
          <p:cNvSpPr txBox="1"/>
          <p:nvPr/>
        </p:nvSpPr>
        <p:spPr>
          <a:xfrm>
            <a:off x="2051050" y="5445125"/>
            <a:ext cx="5032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3333FF"/>
                </a:solidFill>
                <a:latin typeface="Arial" panose="020B0604020202020204" pitchFamily="34" charset="0"/>
              </a:rPr>
              <a:t>4</a:t>
            </a:r>
            <a:endParaRPr lang="en-US" altLang="zh-CN" sz="54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202" name="文本框 8201"/>
          <p:cNvSpPr txBox="1"/>
          <p:nvPr/>
        </p:nvSpPr>
        <p:spPr>
          <a:xfrm>
            <a:off x="2987675" y="5516563"/>
            <a:ext cx="5032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3333FF"/>
                </a:solidFill>
                <a:latin typeface="Arial" panose="020B0604020202020204" pitchFamily="34" charset="0"/>
              </a:rPr>
              <a:t>6</a:t>
            </a:r>
            <a:endParaRPr lang="en-US" altLang="zh-CN" sz="54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205" name="文本框 8204"/>
          <p:cNvSpPr txBox="1"/>
          <p:nvPr/>
        </p:nvSpPr>
        <p:spPr>
          <a:xfrm>
            <a:off x="6948488" y="5610225"/>
            <a:ext cx="5032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3333FF"/>
                </a:solidFill>
                <a:latin typeface="Arial" panose="020B0604020202020204" pitchFamily="34" charset="0"/>
              </a:rPr>
              <a:t>8</a:t>
            </a:r>
            <a:endParaRPr lang="en-US" altLang="zh-CN" sz="54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206" name="文本框 8205"/>
          <p:cNvSpPr txBox="1"/>
          <p:nvPr/>
        </p:nvSpPr>
        <p:spPr>
          <a:xfrm>
            <a:off x="7812088" y="5661025"/>
            <a:ext cx="5032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3333FF"/>
                </a:solidFill>
                <a:latin typeface="Arial" panose="020B0604020202020204" pitchFamily="34" charset="0"/>
              </a:rPr>
              <a:t>3</a:t>
            </a:r>
            <a:endParaRPr lang="en-US" altLang="zh-CN" sz="54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207" name="文本框 8206"/>
          <p:cNvSpPr txBox="1"/>
          <p:nvPr/>
        </p:nvSpPr>
        <p:spPr>
          <a:xfrm>
            <a:off x="1330325" y="5516563"/>
            <a:ext cx="7207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latin typeface="Arial" panose="020B0604020202020204" pitchFamily="34" charset="0"/>
              </a:rPr>
              <a:t>÷</a:t>
            </a:r>
            <a:endParaRPr lang="en-US" altLang="zh-CN" sz="4400" b="1">
              <a:latin typeface="Arial" panose="020B0604020202020204" pitchFamily="34" charset="0"/>
            </a:endParaRPr>
          </a:p>
        </p:txBody>
      </p:sp>
      <p:sp>
        <p:nvSpPr>
          <p:cNvPr id="8208" name="文本框 8207"/>
          <p:cNvSpPr txBox="1"/>
          <p:nvPr/>
        </p:nvSpPr>
        <p:spPr>
          <a:xfrm>
            <a:off x="5508625" y="5734050"/>
            <a:ext cx="7921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Arial" panose="020B0604020202020204" pitchFamily="34" charset="0"/>
              </a:rPr>
              <a:t>24</a:t>
            </a:r>
            <a:endParaRPr lang="en-US" altLang="zh-CN" sz="40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209" name="文本框 8208"/>
          <p:cNvSpPr txBox="1"/>
          <p:nvPr/>
        </p:nvSpPr>
        <p:spPr>
          <a:xfrm>
            <a:off x="6156325" y="5661025"/>
            <a:ext cx="7207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latin typeface="Arial" panose="020B0604020202020204" pitchFamily="34" charset="0"/>
              </a:rPr>
              <a:t>÷</a:t>
            </a:r>
            <a:endParaRPr lang="en-US" altLang="zh-CN" sz="4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8201" grpId="0"/>
      <p:bldP spid="8202" grpId="0"/>
      <p:bldP spid="8205" grpId="0"/>
      <p:bldP spid="8206" grpId="0"/>
      <p:bldP spid="8207" grpId="0"/>
      <p:bldP spid="8208" grpId="0"/>
      <p:bldP spid="82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20" name="图片 9219" descr="SSL1035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42846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文本框 9220"/>
          <p:cNvSpPr txBox="1"/>
          <p:nvPr/>
        </p:nvSpPr>
        <p:spPr>
          <a:xfrm>
            <a:off x="3925888" y="139700"/>
            <a:ext cx="4967287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(1)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我的钱正好能买</a:t>
            </a: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个文具盒</a:t>
            </a: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你知道我有多少钱吗</a:t>
            </a: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b="1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222" name="文本框 9221"/>
          <p:cNvSpPr txBox="1"/>
          <p:nvPr/>
        </p:nvSpPr>
        <p:spPr>
          <a:xfrm>
            <a:off x="3851275" y="3213100"/>
            <a:ext cx="4967288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(2)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如果用这些钱买笔记本</a:t>
            </a: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40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可以买多少本</a:t>
            </a:r>
            <a:r>
              <a:rPr lang="en-US" altLang="zh-CN" sz="4000" b="1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b="1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224" name="文本框 9223"/>
          <p:cNvSpPr txBox="1"/>
          <p:nvPr/>
        </p:nvSpPr>
        <p:spPr>
          <a:xfrm>
            <a:off x="4356100" y="2205038"/>
            <a:ext cx="43561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  <a:ea typeface="黑体" panose="02010609060101010101" pitchFamily="2" charset="-122"/>
              </a:rPr>
              <a:t>9</a:t>
            </a:r>
            <a:r>
              <a:rPr lang="en-US" altLang="zh-CN" sz="5400" b="1">
                <a:latin typeface="Arial" panose="020B0604020202020204" pitchFamily="34" charset="0"/>
              </a:rPr>
              <a:t>×4=36(</a:t>
            </a:r>
            <a:r>
              <a:rPr lang="zh-CN" altLang="en-US" sz="5400" b="1" dirty="0">
                <a:latin typeface="Arial" panose="020B0604020202020204" pitchFamily="34" charset="0"/>
              </a:rPr>
              <a:t>元</a:t>
            </a:r>
            <a:r>
              <a:rPr lang="en-US" altLang="zh-CN" sz="5400" b="1">
                <a:latin typeface="Arial" panose="020B0604020202020204" pitchFamily="34" charset="0"/>
              </a:rPr>
              <a:t>)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  <p:sp>
        <p:nvSpPr>
          <p:cNvPr id="9226" name="文本框 9225"/>
          <p:cNvSpPr txBox="1"/>
          <p:nvPr/>
        </p:nvSpPr>
        <p:spPr>
          <a:xfrm>
            <a:off x="4500563" y="5157788"/>
            <a:ext cx="46434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latin typeface="Arial" panose="020B0604020202020204" pitchFamily="34" charset="0"/>
              </a:rPr>
              <a:t>36÷6=6(</a:t>
            </a:r>
            <a:r>
              <a:rPr lang="zh-CN" altLang="en-US" sz="5400" b="1" dirty="0">
                <a:latin typeface="Arial" panose="020B0604020202020204" pitchFamily="34" charset="0"/>
              </a:rPr>
              <a:t>本</a:t>
            </a:r>
            <a:r>
              <a:rPr lang="en-US" altLang="zh-CN" sz="5400" b="1">
                <a:latin typeface="Arial" panose="020B0604020202020204" pitchFamily="34" charset="0"/>
              </a:rPr>
              <a:t>)</a:t>
            </a:r>
            <a:endParaRPr lang="en-US" altLang="zh-CN" sz="5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4" grpId="0"/>
      <p:bldP spid="9226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740</Words>
  <Application>WPS 演示</Application>
  <PresentationFormat>在屏幕上显示</PresentationFormat>
  <Paragraphs>299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隶书</vt:lpstr>
      <vt:lpstr>华文新魏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教师交流</dc:creator>
  <cp:lastModifiedBy>qwe</cp:lastModifiedBy>
  <cp:revision>15</cp:revision>
  <dcterms:created xsi:type="dcterms:W3CDTF">2005-12-15T07:41:10Z</dcterms:created>
  <dcterms:modified xsi:type="dcterms:W3CDTF">2021-11-08T12:07:06Z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4F6448C0B96142C6967CB4033B064728</vt:lpwstr>
  </property>
  <property fmtid="{D5CDD505-2E9C-101B-9397-08002B2CF9AE}" pid="3" name="KSOProductBuildVer">
    <vt:lpwstr>2052-11.1.0.11045</vt:lpwstr>
  </property>
</Properties>
</file>